
<file path=[Content_Types].xml><?xml version="1.0" encoding="utf-8"?>
<Types xmlns="http://schemas.openxmlformats.org/package/2006/content-types">
  <Default Extension="xml" ContentType="application/xml"/>
  <Default Extension="jpeg" ContentType="image/jpeg"/>
  <Default Extension="jpg" ContentType="image/jpeg"/>
  <Default Extension="tiff" ContentType="image/tiff"/>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1" r:id="rId1"/>
  </p:sldMasterIdLst>
  <p:notesMasterIdLst>
    <p:notesMasterId r:id="rId34"/>
  </p:notesMasterIdLst>
  <p:sldIdLst>
    <p:sldId id="256" r:id="rId2"/>
    <p:sldId id="268" r:id="rId3"/>
    <p:sldId id="257" r:id="rId4"/>
    <p:sldId id="282" r:id="rId5"/>
    <p:sldId id="283" r:id="rId6"/>
    <p:sldId id="267" r:id="rId7"/>
    <p:sldId id="284" r:id="rId8"/>
    <p:sldId id="258" r:id="rId9"/>
    <p:sldId id="260" r:id="rId10"/>
    <p:sldId id="259" r:id="rId11"/>
    <p:sldId id="269" r:id="rId12"/>
    <p:sldId id="285" r:id="rId13"/>
    <p:sldId id="286" r:id="rId14"/>
    <p:sldId id="261" r:id="rId15"/>
    <p:sldId id="270" r:id="rId16"/>
    <p:sldId id="264" r:id="rId17"/>
    <p:sldId id="287" r:id="rId18"/>
    <p:sldId id="262" r:id="rId19"/>
    <p:sldId id="278" r:id="rId20"/>
    <p:sldId id="271" r:id="rId21"/>
    <p:sldId id="272" r:id="rId22"/>
    <p:sldId id="273" r:id="rId23"/>
    <p:sldId id="274" r:id="rId24"/>
    <p:sldId id="275" r:id="rId25"/>
    <p:sldId id="276" r:id="rId26"/>
    <p:sldId id="289" r:id="rId27"/>
    <p:sldId id="293" r:id="rId28"/>
    <p:sldId id="263" r:id="rId29"/>
    <p:sldId id="288" r:id="rId30"/>
    <p:sldId id="290" r:id="rId31"/>
    <p:sldId id="291" r:id="rId32"/>
    <p:sldId id="292" r:id="rId3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6"/>
    <p:restoredTop sz="90794"/>
  </p:normalViewPr>
  <p:slideViewPr>
    <p:cSldViewPr snapToGrid="0" snapToObjects="1">
      <p:cViewPr>
        <p:scale>
          <a:sx n="110" d="100"/>
          <a:sy n="110" d="100"/>
        </p:scale>
        <p:origin x="-73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slide" Target="slides/slide32.xml"/><Relationship Id="rId34" Type="http://schemas.openxmlformats.org/officeDocument/2006/relationships/notesMaster" Target="notesMasters/notes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E10CF6-8075-CE42-9FDB-8C0009F63A6A}" type="datetimeFigureOut">
              <a:rPr lang="en-US" smtClean="0"/>
              <a:t>2/3/17</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83C6972-F288-F144-B10F-CA8B93A4776A}" type="slidenum">
              <a:rPr lang="en-US" smtClean="0"/>
              <a:t>‹#›</a:t>
            </a:fld>
            <a:endParaRPr lang="en-US" dirty="0"/>
          </a:p>
        </p:txBody>
      </p:sp>
    </p:spTree>
    <p:extLst>
      <p:ext uri="{BB962C8B-B14F-4D97-AF65-F5344CB8AC3E}">
        <p14:creationId xmlns:p14="http://schemas.microsoft.com/office/powerpoint/2010/main" val="13850872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3</a:t>
            </a:fld>
            <a:endParaRPr lang="en-US" dirty="0"/>
          </a:p>
        </p:txBody>
      </p:sp>
    </p:spTree>
    <p:extLst>
      <p:ext uri="{BB962C8B-B14F-4D97-AF65-F5344CB8AC3E}">
        <p14:creationId xmlns:p14="http://schemas.microsoft.com/office/powerpoint/2010/main" val="5017522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30</a:t>
            </a:fld>
            <a:endParaRPr lang="en-US" dirty="0"/>
          </a:p>
        </p:txBody>
      </p:sp>
    </p:spTree>
    <p:extLst>
      <p:ext uri="{BB962C8B-B14F-4D97-AF65-F5344CB8AC3E}">
        <p14:creationId xmlns:p14="http://schemas.microsoft.com/office/powerpoint/2010/main" val="73483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31</a:t>
            </a:fld>
            <a:endParaRPr lang="en-US" dirty="0"/>
          </a:p>
        </p:txBody>
      </p:sp>
    </p:spTree>
    <p:extLst>
      <p:ext uri="{BB962C8B-B14F-4D97-AF65-F5344CB8AC3E}">
        <p14:creationId xmlns:p14="http://schemas.microsoft.com/office/powerpoint/2010/main" val="35717440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32</a:t>
            </a:fld>
            <a:endParaRPr lang="en-US" dirty="0"/>
          </a:p>
        </p:txBody>
      </p:sp>
    </p:spTree>
    <p:extLst>
      <p:ext uri="{BB962C8B-B14F-4D97-AF65-F5344CB8AC3E}">
        <p14:creationId xmlns:p14="http://schemas.microsoft.com/office/powerpoint/2010/main" val="59887300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Controls – description</a:t>
            </a:r>
          </a:p>
          <a:p>
            <a:r>
              <a:rPr lang="en-US" dirty="0" smtClean="0"/>
              <a:t>Interactions need more (how do these buttons</a:t>
            </a:r>
            <a:r>
              <a:rPr lang="en-US" baseline="0" dirty="0" smtClean="0"/>
              <a:t> work)</a:t>
            </a:r>
          </a:p>
          <a:p>
            <a:r>
              <a:rPr lang="en-US" baseline="0" dirty="0" smtClean="0"/>
              <a:t>Add survey</a:t>
            </a:r>
          </a:p>
          <a:p>
            <a:r>
              <a:rPr lang="en-US" baseline="0" dirty="0" smtClean="0"/>
              <a:t>Missing Equipment</a:t>
            </a:r>
          </a:p>
          <a:p>
            <a:r>
              <a:rPr lang="en-US" baseline="0" dirty="0" smtClean="0"/>
              <a:t>Bettter Demographics </a:t>
            </a:r>
          </a:p>
          <a:p>
            <a:r>
              <a:rPr lang="en-US" baseline="0" dirty="0" smtClean="0"/>
              <a:t>Break down observations more – how many people got ice </a:t>
            </a:r>
          </a:p>
          <a:p>
            <a:r>
              <a:rPr lang="en-US" baseline="0" dirty="0" smtClean="0"/>
              <a:t>Time on task</a:t>
            </a:r>
          </a:p>
          <a:p>
            <a:r>
              <a:rPr lang="en-US" baseline="0" dirty="0" smtClean="0"/>
              <a:t>More grnularoty of schedule </a:t>
            </a:r>
          </a:p>
          <a:p>
            <a:r>
              <a:rPr lang="en-US" baseline="0" dirty="0" smtClean="0"/>
              <a:t>Expand on qr problems </a:t>
            </a:r>
          </a:p>
          <a:p>
            <a:r>
              <a:rPr lang="en-US" baseline="0" dirty="0" smtClean="0"/>
              <a:t>Annotations </a:t>
            </a:r>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4</a:t>
            </a:fld>
            <a:endParaRPr lang="en-US" dirty="0"/>
          </a:p>
        </p:txBody>
      </p:sp>
    </p:spTree>
    <p:extLst>
      <p:ext uri="{BB962C8B-B14F-4D97-AF65-F5344CB8AC3E}">
        <p14:creationId xmlns:p14="http://schemas.microsoft.com/office/powerpoint/2010/main" val="18418505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6</a:t>
            </a:fld>
            <a:endParaRPr lang="en-US" dirty="0"/>
          </a:p>
        </p:txBody>
      </p:sp>
    </p:spTree>
    <p:extLst>
      <p:ext uri="{BB962C8B-B14F-4D97-AF65-F5344CB8AC3E}">
        <p14:creationId xmlns:p14="http://schemas.microsoft.com/office/powerpoint/2010/main" val="4391142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Controls – description</a:t>
            </a:r>
          </a:p>
          <a:p>
            <a:r>
              <a:rPr lang="en-US" dirty="0" smtClean="0"/>
              <a:t>Interactions need more (how do these buttons</a:t>
            </a:r>
            <a:r>
              <a:rPr lang="en-US" baseline="0" dirty="0" smtClean="0"/>
              <a:t> work)</a:t>
            </a:r>
          </a:p>
          <a:p>
            <a:r>
              <a:rPr lang="en-US" baseline="0" dirty="0" smtClean="0"/>
              <a:t>Add survey</a:t>
            </a:r>
          </a:p>
          <a:p>
            <a:r>
              <a:rPr lang="en-US" baseline="0" dirty="0" smtClean="0"/>
              <a:t>Missing Equipment</a:t>
            </a:r>
          </a:p>
          <a:p>
            <a:r>
              <a:rPr lang="en-US" baseline="0" dirty="0" smtClean="0"/>
              <a:t>Bettter Demographics </a:t>
            </a:r>
          </a:p>
          <a:p>
            <a:r>
              <a:rPr lang="en-US" baseline="0" dirty="0" smtClean="0"/>
              <a:t>Break down observations more – how many people got ice </a:t>
            </a:r>
          </a:p>
          <a:p>
            <a:r>
              <a:rPr lang="en-US" baseline="0" dirty="0" smtClean="0"/>
              <a:t>Time on task</a:t>
            </a:r>
          </a:p>
          <a:p>
            <a:r>
              <a:rPr lang="en-US" baseline="0" dirty="0" smtClean="0"/>
              <a:t>More grnularoty of schedule </a:t>
            </a:r>
          </a:p>
          <a:p>
            <a:r>
              <a:rPr lang="en-US" baseline="0" dirty="0" smtClean="0"/>
              <a:t>Expand on qr problems </a:t>
            </a:r>
          </a:p>
          <a:p>
            <a:r>
              <a:rPr lang="en-US" baseline="0" dirty="0" smtClean="0"/>
              <a:t>Annotations </a:t>
            </a:r>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7</a:t>
            </a:fld>
            <a:endParaRPr lang="en-US" dirty="0"/>
          </a:p>
        </p:txBody>
      </p:sp>
    </p:spTree>
    <p:extLst>
      <p:ext uri="{BB962C8B-B14F-4D97-AF65-F5344CB8AC3E}">
        <p14:creationId xmlns:p14="http://schemas.microsoft.com/office/powerpoint/2010/main" val="6806218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8</a:t>
            </a:fld>
            <a:endParaRPr lang="en-US" dirty="0"/>
          </a:p>
        </p:txBody>
      </p:sp>
    </p:spTree>
    <p:extLst>
      <p:ext uri="{BB962C8B-B14F-4D97-AF65-F5344CB8AC3E}">
        <p14:creationId xmlns:p14="http://schemas.microsoft.com/office/powerpoint/2010/main" val="94200717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10</a:t>
            </a:fld>
            <a:endParaRPr lang="en-US" dirty="0"/>
          </a:p>
        </p:txBody>
      </p:sp>
    </p:spTree>
    <p:extLst>
      <p:ext uri="{BB962C8B-B14F-4D97-AF65-F5344CB8AC3E}">
        <p14:creationId xmlns:p14="http://schemas.microsoft.com/office/powerpoint/2010/main" val="1616557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12</a:t>
            </a:fld>
            <a:endParaRPr lang="en-US" dirty="0"/>
          </a:p>
        </p:txBody>
      </p:sp>
    </p:spTree>
    <p:extLst>
      <p:ext uri="{BB962C8B-B14F-4D97-AF65-F5344CB8AC3E}">
        <p14:creationId xmlns:p14="http://schemas.microsoft.com/office/powerpoint/2010/main" val="105076020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15</a:t>
            </a:fld>
            <a:endParaRPr lang="en-US" dirty="0"/>
          </a:p>
        </p:txBody>
      </p:sp>
    </p:spTree>
    <p:extLst>
      <p:ext uri="{BB962C8B-B14F-4D97-AF65-F5344CB8AC3E}">
        <p14:creationId xmlns:p14="http://schemas.microsoft.com/office/powerpoint/2010/main" val="120858979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83C6972-F288-F144-B10F-CA8B93A4776A}" type="slidenum">
              <a:rPr lang="en-US" smtClean="0"/>
              <a:t>29</a:t>
            </a:fld>
            <a:endParaRPr lang="en-US" dirty="0"/>
          </a:p>
        </p:txBody>
      </p:sp>
    </p:spTree>
    <p:extLst>
      <p:ext uri="{BB962C8B-B14F-4D97-AF65-F5344CB8AC3E}">
        <p14:creationId xmlns:p14="http://schemas.microsoft.com/office/powerpoint/2010/main" val="600913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Open Sans Light" charset="0"/>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dirty="0" smtClean="0"/>
              <a:t>Click to edit Master subtitle style</a:t>
            </a:r>
            <a:endParaRPr lang="en-US" dirty="0"/>
          </a:p>
        </p:txBody>
      </p:sp>
      <p:sp>
        <p:nvSpPr>
          <p:cNvPr id="4" name="Date Placeholder 3"/>
          <p:cNvSpPr>
            <a:spLocks noGrp="1"/>
          </p:cNvSpPr>
          <p:nvPr>
            <p:ph type="dt" sz="half" idx="10"/>
          </p:nvPr>
        </p:nvSpPr>
        <p:spPr/>
        <p:txBody>
          <a:bodyPr/>
          <a:lstStyle/>
          <a:p>
            <a:fld id="{4BDF68E2-58F2-4D09-BE8B-E3BD06533059}" type="datetimeFigureOut">
              <a:rPr lang="en-US" smtClean="0"/>
              <a:t>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11186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2E2D6473-DF6D-4702-B328-E0DD40540A4E}" type="datetimeFigureOut">
              <a:rPr lang="en-US" smtClean="0"/>
              <a:t>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9604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26F7E3A-B166-407D-9866-32884E7D5B37}" type="datetimeFigureOut">
              <a:rPr lang="en-US" smtClean="0"/>
              <a:t>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934698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28FC5F6-F338-4AE4-BB23-26385BCFC423}" type="datetimeFigureOut">
              <a:rPr lang="en-US" smtClean="0"/>
              <a:t>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113E31D-E2AB-40D1-8B51-AFA5AFEF393A}" type="slidenum">
              <a:rPr lang="en-US" smtClean="0"/>
              <a:t>‹#›</a:t>
            </a:fld>
            <a:endParaRPr lang="en-US" dirty="0"/>
          </a:p>
        </p:txBody>
      </p:sp>
    </p:spTree>
    <p:extLst>
      <p:ext uri="{BB962C8B-B14F-4D97-AF65-F5344CB8AC3E}">
        <p14:creationId xmlns:p14="http://schemas.microsoft.com/office/powerpoint/2010/main" val="15908969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smtClean="0"/>
              <a:t>Click to edit Master title style</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Open Sans Light"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p:txBody>
          <a:bodyPr/>
          <a:lstStyle/>
          <a:p>
            <a:fld id="{20EBB0C4-6273-4C6E-B9BD-2EDC30F1CD52}" type="datetimeFigureOut">
              <a:rPr lang="en-US" smtClean="0"/>
              <a:t>2/3/17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smtClean="0"/>
              <a:t>‹#›</a:t>
            </a:fld>
            <a:endParaRPr lang="en-US" dirty="0"/>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30452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97278" y="1845734"/>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19AB4D41-86C1-4908-B66A-0B50CEB3BF29}" type="datetimeFigureOut">
              <a:rPr lang="en-US" smtClean="0"/>
              <a:t>2/3/17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792933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9728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217920" y="2582334"/>
            <a:ext cx="4937760" cy="3378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E6426E2C-56C1-4E0D-A793-0088A7FDD37E}" type="datetimeFigureOut">
              <a:rPr lang="en-US" smtClean="0"/>
              <a:t>2/3/17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808729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C8C39B41-D8B5-4052-B551-9B5525EAA8B6}" type="datetimeFigureOut">
              <a:rPr lang="en-US" smtClean="0"/>
              <a:t>2/3/17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0215519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4D94136C-8742-45B2-AF27-D93DF72833A9}" type="datetimeFigureOut">
              <a:rPr lang="en-US" smtClean="0"/>
              <a:t>2/3/17</a:t>
            </a:fld>
            <a:endParaRPr lang="en-US" dirty="0"/>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849621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smtClean="0"/>
              <a:t>Click to edit Master title style</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32ABBEA6-7C60-4B02-AE87-00D78D8422AF}" type="datetimeFigureOut">
              <a:rPr lang="en-US" smtClean="0"/>
              <a:t>2/3/17</a:t>
            </a:fld>
            <a:endParaRPr lang="en-US" dirty="0"/>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864772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lIns="91440" tIns="0" rIns="91440" bIns="0" anchor="b">
            <a:noAutofit/>
          </a:bodyPr>
          <a:lstStyle>
            <a:lvl1pPr>
              <a:defRPr sz="3600" b="0">
                <a:solidFill>
                  <a:srgbClr val="FFFFFF"/>
                </a:solidFill>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smtClean="0"/>
              <a:t>Drag picture to placeholder or click icon to add</a:t>
            </a:r>
            <a:endParaRPr lang="en-US" dirty="0"/>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C9CAD897-D46E-4AD2-BD9B-49DD3E640873}" type="datetimeFigureOut">
              <a:rPr lang="en-US" smtClean="0"/>
              <a:t>2/3/17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72439706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91985"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latin typeface="Open Sans" charset="0"/>
              </a:defRPr>
            </a:lvl1pPr>
          </a:lstStyle>
          <a:p>
            <a:fld id="{98624D31-43A5-475A-80CF-332C9F6DCF35}" type="datetimeFigureOut">
              <a:rPr lang="en-US" smtClean="0"/>
              <a:pPr/>
              <a:t>2/3/17</a:t>
            </a:fld>
            <a:endParaRPr lang="en-US" dirty="0"/>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latin typeface="Open Sans" charset="0"/>
              </a:defRPr>
            </a:lvl1pPr>
          </a:lstStyle>
          <a:p>
            <a:endParaRPr lang="en-US" dirty="0"/>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latin typeface="Open Sans" charset="0"/>
              </a:defRPr>
            </a:lvl1pPr>
          </a:lstStyle>
          <a:p>
            <a:fld id="{4FAB73BC-B049-4115-A692-8D63A059BFB8}" type="slidenum">
              <a:rPr lang="en-US" smtClean="0"/>
              <a:pPr/>
              <a:t>‹#›</a:t>
            </a:fld>
            <a:endParaRPr lang="en-US" dirty="0"/>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367751"/>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Lst>
  <p:hf sldNum="0" hdr="0" ftr="0" dt="0"/>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Open Sans Light" charset="0"/>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Open Sans"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Open Sans"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6.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7.JPG"/><Relationship Id="rId3" Type="http://schemas.openxmlformats.org/officeDocument/2006/relationships/image" Target="../media/image18.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9.JPG"/><Relationship Id="rId3" Type="http://schemas.openxmlformats.org/officeDocument/2006/relationships/image" Target="../media/image2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jpg"/><Relationship Id="rId3" Type="http://schemas.openxmlformats.org/officeDocument/2006/relationships/image" Target="../media/image15.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image" Target="../media/image23.tiff"/><Relationship Id="rId1" Type="http://schemas.openxmlformats.org/officeDocument/2006/relationships/slideLayout" Target="../slideLayouts/slideLayout4.xml"/><Relationship Id="rId2" Type="http://schemas.openxmlformats.org/officeDocument/2006/relationships/image" Target="../media/image21.JPG"/></Relationships>
</file>

<file path=ppt/slides/_rels/slide27.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25.JPG"/><Relationship Id="rId5" Type="http://schemas.openxmlformats.org/officeDocument/2006/relationships/image" Target="../media/image26.JPG"/><Relationship Id="rId1" Type="http://schemas.openxmlformats.org/officeDocument/2006/relationships/slideLayout" Target="../slideLayouts/slideLayout4.xml"/><Relationship Id="rId2" Type="http://schemas.openxmlformats.org/officeDocument/2006/relationships/image" Target="../media/image24.JPG"/></Relationships>
</file>

<file path=ppt/slides/_rels/slide28.xml.rels><?xml version="1.0" encoding="UTF-8" standalone="yes"?>
<Relationships xmlns="http://schemas.openxmlformats.org/package/2006/relationships"><Relationship Id="rId3" Type="http://schemas.openxmlformats.org/officeDocument/2006/relationships/image" Target="../media/image28.tiff"/><Relationship Id="rId4" Type="http://schemas.openxmlformats.org/officeDocument/2006/relationships/image" Target="../media/image29.tiff"/><Relationship Id="rId1" Type="http://schemas.openxmlformats.org/officeDocument/2006/relationships/slideLayout" Target="../slideLayouts/slideLayout4.xml"/><Relationship Id="rId2" Type="http://schemas.openxmlformats.org/officeDocument/2006/relationships/image" Target="../media/image27.tiff"/></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30.tif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31.jp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32.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33.jpg"/></Relationships>
</file>

<file path=ppt/slides/_rels/slide4.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3.JPG"/><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4" Type="http://schemas.openxmlformats.org/officeDocument/2006/relationships/image" Target="../media/image6.JPG"/><Relationship Id="rId1" Type="http://schemas.openxmlformats.org/officeDocument/2006/relationships/slideLayout" Target="../slideLayouts/slideLayout4.xml"/><Relationship Id="rId2" Type="http://schemas.openxmlformats.org/officeDocument/2006/relationships/image" Target="../media/image4.JP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3.xml"/><Relationship Id="rId5" Type="http://schemas.openxmlformats.org/officeDocument/2006/relationships/image" Target="../media/image7.png"/><Relationship Id="rId6" Type="http://schemas.openxmlformats.org/officeDocument/2006/relationships/image" Target="../media/image4.JPG"/><Relationship Id="rId7" Type="http://schemas.openxmlformats.org/officeDocument/2006/relationships/image" Target="../media/image5.JPG"/><Relationship Id="rId1" Type="http://schemas.microsoft.com/office/2007/relationships/media" Target="../media/media1.MOV"/><Relationship Id="rId2" Type="http://schemas.openxmlformats.org/officeDocument/2006/relationships/video" Target="../media/media1.MOV"/></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JPG"/><Relationship Id="rId5" Type="http://schemas.openxmlformats.org/officeDocument/2006/relationships/image" Target="../media/image10.JPG"/><Relationship Id="rId6" Type="http://schemas.openxmlformats.org/officeDocument/2006/relationships/image" Target="../media/image11.JPG"/><Relationship Id="rId7" Type="http://schemas.openxmlformats.org/officeDocument/2006/relationships/image" Target="../media/image12.JPG"/><Relationship Id="rId1" Type="http://schemas.openxmlformats.org/officeDocument/2006/relationships/slideLayout" Target="../slideLayouts/slideLayout5.xml"/><Relationship Id="rId2" Type="http://schemas.openxmlformats.org/officeDocument/2006/relationships/notesSlide" Target="../notesSlides/notesSlide5.xml"/></Relationships>
</file>

<file path=ppt/slides/_rels/slide9.xml.rels><?xml version="1.0" encoding="UTF-8" standalone="yes"?>
<Relationships xmlns="http://schemas.openxmlformats.org/package/2006/relationships"><Relationship Id="rId3" Type="http://schemas.openxmlformats.org/officeDocument/2006/relationships/image" Target="../media/image2.jpg"/><Relationship Id="rId4" Type="http://schemas.openxmlformats.org/officeDocument/2006/relationships/image" Target="../media/image14.jpg"/><Relationship Id="rId5" Type="http://schemas.openxmlformats.org/officeDocument/2006/relationships/image" Target="../media/image15.JPG"/><Relationship Id="rId1" Type="http://schemas.openxmlformats.org/officeDocument/2006/relationships/slideLayout" Target="../slideLayouts/slideLayout5.xml"/><Relationship Id="rId2"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Coke Freestyle</a:t>
            </a:r>
            <a:br>
              <a:rPr lang="en-US" dirty="0" smtClean="0"/>
            </a:br>
            <a:r>
              <a:rPr lang="en-US" sz="4800" dirty="0" smtClean="0"/>
              <a:t>Assignment #1: Ethnography</a:t>
            </a:r>
            <a:endParaRPr lang="en-US" sz="4800" dirty="0"/>
          </a:p>
        </p:txBody>
      </p:sp>
      <p:sp>
        <p:nvSpPr>
          <p:cNvPr id="3" name="Subtitle 2"/>
          <p:cNvSpPr>
            <a:spLocks noGrp="1"/>
          </p:cNvSpPr>
          <p:nvPr>
            <p:ph type="subTitle" idx="1"/>
          </p:nvPr>
        </p:nvSpPr>
        <p:spPr>
          <a:xfrm>
            <a:off x="1100051" y="4455621"/>
            <a:ext cx="10058400" cy="1574118"/>
          </a:xfrm>
        </p:spPr>
        <p:txBody>
          <a:bodyPr>
            <a:normAutofit/>
          </a:bodyPr>
          <a:lstStyle/>
          <a:p>
            <a:r>
              <a:rPr lang="en-US" cap="none" dirty="0" smtClean="0"/>
              <a:t>Louise Whitaker and Chris Roy</a:t>
            </a:r>
          </a:p>
          <a:p>
            <a:r>
              <a:rPr lang="en-US" cap="none" dirty="0" smtClean="0"/>
              <a:t>CIM 622: UX Research Methods</a:t>
            </a:r>
          </a:p>
          <a:p>
            <a:r>
              <a:rPr lang="en-US" cap="none" dirty="0" smtClean="0"/>
              <a:t>2/1/16</a:t>
            </a:r>
          </a:p>
          <a:p>
            <a:endParaRPr lang="en-US" cap="none" dirty="0"/>
          </a:p>
        </p:txBody>
      </p:sp>
    </p:spTree>
    <p:extLst>
      <p:ext uri="{BB962C8B-B14F-4D97-AF65-F5344CB8AC3E}">
        <p14:creationId xmlns:p14="http://schemas.microsoft.com/office/powerpoint/2010/main" val="1010297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7" name="Content Placeholder 6"/>
          <p:cNvSpPr>
            <a:spLocks noGrp="1"/>
          </p:cNvSpPr>
          <p:nvPr>
            <p:ph sz="half" idx="1"/>
          </p:nvPr>
        </p:nvSpPr>
        <p:spPr/>
        <p:txBody>
          <a:bodyPr/>
          <a:lstStyle/>
          <a:p>
            <a:r>
              <a:rPr lang="en-US" b="1" dirty="0" smtClean="0"/>
              <a:t>Participants/Demographics:</a:t>
            </a:r>
          </a:p>
          <a:p>
            <a:pPr lvl="1">
              <a:buFont typeface="Arial" charset="0"/>
              <a:buChar char="•"/>
            </a:pPr>
            <a:r>
              <a:rPr lang="en-US" dirty="0" smtClean="0"/>
              <a:t>14 Participants </a:t>
            </a:r>
          </a:p>
          <a:p>
            <a:pPr lvl="1">
              <a:buFont typeface="Arial" charset="0"/>
              <a:buChar char="•"/>
            </a:pPr>
            <a:r>
              <a:rPr lang="en-US" dirty="0" smtClean="0"/>
              <a:t>4 females, 12 males</a:t>
            </a:r>
          </a:p>
          <a:p>
            <a:pPr lvl="1">
              <a:buFont typeface="Arial" charset="0"/>
              <a:buChar char="•"/>
            </a:pPr>
            <a:r>
              <a:rPr lang="en-US" dirty="0"/>
              <a:t>A</a:t>
            </a:r>
            <a:r>
              <a:rPr lang="en-US" dirty="0" smtClean="0"/>
              <a:t>ges 18+</a:t>
            </a:r>
          </a:p>
          <a:p>
            <a:pPr lvl="1">
              <a:buFont typeface="Arial" charset="0"/>
              <a:buChar char="•"/>
            </a:pPr>
            <a:r>
              <a:rPr lang="en-US" dirty="0"/>
              <a:t>Asked </a:t>
            </a:r>
            <a:r>
              <a:rPr lang="en-US" dirty="0" smtClean="0"/>
              <a:t>8/14 participants </a:t>
            </a:r>
            <a:r>
              <a:rPr lang="en-US" dirty="0"/>
              <a:t>them </a:t>
            </a:r>
            <a:r>
              <a:rPr lang="en-US" dirty="0" smtClean="0"/>
              <a:t>to answer survey questions </a:t>
            </a:r>
            <a:r>
              <a:rPr lang="en-US" dirty="0"/>
              <a:t>(6 males, 2 females) </a:t>
            </a:r>
          </a:p>
          <a:p>
            <a:pPr lvl="1">
              <a:buFont typeface="Arial" charset="0"/>
              <a:buChar char="•"/>
            </a:pPr>
            <a:endParaRPr lang="en-US" dirty="0" smtClean="0"/>
          </a:p>
          <a:p>
            <a:endParaRPr lang="en-US" dirty="0"/>
          </a:p>
        </p:txBody>
      </p:sp>
      <p:sp>
        <p:nvSpPr>
          <p:cNvPr id="8" name="Content Placeholder 7"/>
          <p:cNvSpPr>
            <a:spLocks noGrp="1"/>
          </p:cNvSpPr>
          <p:nvPr>
            <p:ph sz="half" idx="2"/>
          </p:nvPr>
        </p:nvSpPr>
        <p:spPr/>
        <p:txBody>
          <a:bodyPr/>
          <a:lstStyle/>
          <a:p>
            <a:r>
              <a:rPr lang="en-US" b="1" dirty="0"/>
              <a:t>Equipment: </a:t>
            </a:r>
          </a:p>
          <a:p>
            <a:pPr lvl="1"/>
            <a:r>
              <a:rPr lang="en-US" dirty="0" smtClean="0"/>
              <a:t>Pens – to take notes, for participant surveys</a:t>
            </a:r>
            <a:endParaRPr lang="en-US" dirty="0"/>
          </a:p>
          <a:p>
            <a:pPr lvl="1"/>
            <a:r>
              <a:rPr lang="en-US" dirty="0" smtClean="0"/>
              <a:t>Paper - </a:t>
            </a:r>
            <a:r>
              <a:rPr lang="en-US" dirty="0"/>
              <a:t>to write notes on</a:t>
            </a:r>
          </a:p>
          <a:p>
            <a:pPr lvl="1"/>
            <a:r>
              <a:rPr lang="en-US" dirty="0"/>
              <a:t>Printed copies of interviews to fill out</a:t>
            </a:r>
          </a:p>
          <a:p>
            <a:pPr lvl="1"/>
            <a:r>
              <a:rPr lang="en-US" dirty="0" smtClean="0"/>
              <a:t>Printer – to print out notes to make affinity diagram</a:t>
            </a:r>
            <a:endParaRPr lang="en-US" dirty="0"/>
          </a:p>
          <a:p>
            <a:pPr lvl="1"/>
            <a:r>
              <a:rPr lang="en-US" dirty="0"/>
              <a:t>Post-it </a:t>
            </a:r>
            <a:r>
              <a:rPr lang="en-US" dirty="0" smtClean="0"/>
              <a:t>Notes – affinity diagram</a:t>
            </a:r>
          </a:p>
          <a:p>
            <a:pPr lvl="1"/>
            <a:r>
              <a:rPr lang="en-US" dirty="0" smtClean="0"/>
              <a:t>Phone – to take photos of machine</a:t>
            </a:r>
          </a:p>
          <a:p>
            <a:pPr lvl="1"/>
            <a:r>
              <a:rPr lang="en-US" dirty="0" smtClean="0"/>
              <a:t>Computer – type out notes, create survey</a:t>
            </a:r>
            <a:endParaRPr lang="en-US" dirty="0"/>
          </a:p>
          <a:p>
            <a:pPr marL="544068" lvl="1" indent="-342900">
              <a:buFont typeface="+mj-lt"/>
              <a:buAutoNum type="arabicPeriod"/>
            </a:pPr>
            <a:endParaRPr lang="en-US" dirty="0" smtClean="0"/>
          </a:p>
          <a:p>
            <a:pPr marL="544068" lvl="1" indent="-342900">
              <a:buFont typeface="+mj-lt"/>
              <a:buAutoNum type="arabicPeriod"/>
            </a:pPr>
            <a:endParaRPr lang="en-US" dirty="0" smtClean="0"/>
          </a:p>
          <a:p>
            <a:pPr marL="544068"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8980489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7" name="Content Placeholder 6"/>
          <p:cNvSpPr>
            <a:spLocks noGrp="1"/>
          </p:cNvSpPr>
          <p:nvPr>
            <p:ph sz="half" idx="1"/>
          </p:nvPr>
        </p:nvSpPr>
        <p:spPr>
          <a:xfrm>
            <a:off x="7594168" y="1847172"/>
            <a:ext cx="3849777" cy="4023360"/>
          </a:xfrm>
        </p:spPr>
        <p:txBody>
          <a:bodyPr>
            <a:normAutofit/>
          </a:bodyPr>
          <a:lstStyle/>
          <a:p>
            <a:r>
              <a:rPr lang="en-US" b="1" dirty="0" smtClean="0"/>
              <a:t>Roles:</a:t>
            </a:r>
          </a:p>
          <a:p>
            <a:pPr lvl="1"/>
            <a:r>
              <a:rPr lang="en-US" dirty="0" smtClean="0"/>
              <a:t>Note taking during observations (both)</a:t>
            </a:r>
          </a:p>
          <a:p>
            <a:pPr lvl="1"/>
            <a:r>
              <a:rPr lang="en-US" dirty="0" smtClean="0"/>
              <a:t>Analyzing Data (both)</a:t>
            </a:r>
          </a:p>
          <a:p>
            <a:pPr lvl="1"/>
            <a:r>
              <a:rPr lang="en-US" dirty="0" smtClean="0"/>
              <a:t>Redesign (both)</a:t>
            </a:r>
          </a:p>
          <a:p>
            <a:pPr lvl="1"/>
            <a:endParaRPr lang="en-US" dirty="0" smtClean="0"/>
          </a:p>
          <a:p>
            <a:pPr lvl="1"/>
            <a:endParaRPr lang="en-US" dirty="0" smtClean="0"/>
          </a:p>
          <a:p>
            <a:pPr lvl="1"/>
            <a:endParaRPr lang="en-US" dirty="0" smtClean="0"/>
          </a:p>
          <a:p>
            <a:endParaRPr lang="en-US" dirty="0" smtClean="0"/>
          </a:p>
          <a:p>
            <a:endParaRPr lang="en-US" dirty="0"/>
          </a:p>
        </p:txBody>
      </p:sp>
      <p:sp>
        <p:nvSpPr>
          <p:cNvPr id="8" name="Content Placeholder 7"/>
          <p:cNvSpPr>
            <a:spLocks noGrp="1"/>
          </p:cNvSpPr>
          <p:nvPr>
            <p:ph sz="half" idx="2"/>
          </p:nvPr>
        </p:nvSpPr>
        <p:spPr>
          <a:xfrm>
            <a:off x="1097279" y="1847172"/>
            <a:ext cx="6140429" cy="4023360"/>
          </a:xfrm>
        </p:spPr>
        <p:txBody>
          <a:bodyPr>
            <a:normAutofit/>
          </a:bodyPr>
          <a:lstStyle/>
          <a:p>
            <a:r>
              <a:rPr lang="en-US" b="1" dirty="0"/>
              <a:t>Schedule: </a:t>
            </a:r>
            <a:endParaRPr lang="en-US" b="1" dirty="0" smtClean="0"/>
          </a:p>
          <a:p>
            <a:pPr marL="578358" lvl="1" indent="-285750"/>
            <a:r>
              <a:rPr lang="en-US" dirty="0" smtClean="0"/>
              <a:t>Tues 1/26 – Conducted secondary product research on the Coke Freestyle machine. Explored functionality of the Coke Freestyle machine on campus. </a:t>
            </a:r>
          </a:p>
          <a:p>
            <a:pPr marL="578358" lvl="1" indent="-285750"/>
            <a:r>
              <a:rPr lang="en-US" dirty="0" smtClean="0"/>
              <a:t>Wed 1/27 – From 11am - 11:30am  we talked about what we wanted to get out of our study and talked to the Lime employees. From 11:30am -12: 30am we conducted primary research and observed users interact with the machine. </a:t>
            </a:r>
          </a:p>
          <a:p>
            <a:pPr marL="578358" lvl="1" indent="-285750"/>
            <a:r>
              <a:rPr lang="en-US" dirty="0" smtClean="0"/>
              <a:t>Thursday 1/28 – Analyzed the data and came up with product problems</a:t>
            </a:r>
          </a:p>
          <a:p>
            <a:pPr marL="578358" lvl="1" indent="-285750"/>
            <a:r>
              <a:rPr lang="en-US" dirty="0" smtClean="0"/>
              <a:t>Friday 1/29 - Sunday 1/31 – Redesign and Report </a:t>
            </a:r>
            <a:endParaRPr lang="en-US" dirty="0"/>
          </a:p>
          <a:p>
            <a:pPr marL="201168" lvl="1" indent="0">
              <a:buNone/>
            </a:pPr>
            <a:endParaRPr lang="en-US" dirty="0" smtClean="0"/>
          </a:p>
          <a:p>
            <a:pPr marL="544068" lvl="1" indent="-342900">
              <a:buFont typeface="+mj-lt"/>
              <a:buAutoNum type="arabicPeriod"/>
            </a:pPr>
            <a:endParaRPr lang="en-US" dirty="0" smtClean="0"/>
          </a:p>
          <a:p>
            <a:pPr marL="544068"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7954891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8" name="Content Placeholder 7"/>
          <p:cNvSpPr>
            <a:spLocks noGrp="1"/>
          </p:cNvSpPr>
          <p:nvPr>
            <p:ph sz="half" idx="2"/>
          </p:nvPr>
        </p:nvSpPr>
        <p:spPr>
          <a:xfrm>
            <a:off x="1097280" y="1845735"/>
            <a:ext cx="10058400" cy="4023360"/>
          </a:xfrm>
        </p:spPr>
        <p:txBody>
          <a:bodyPr>
            <a:normAutofit lnSpcReduction="10000"/>
          </a:bodyPr>
          <a:lstStyle/>
          <a:p>
            <a:r>
              <a:rPr lang="en-US" b="1" dirty="0"/>
              <a:t>Procedure: </a:t>
            </a:r>
            <a:endParaRPr lang="en-US" b="1" dirty="0" smtClean="0"/>
          </a:p>
          <a:p>
            <a:pPr marL="544068" lvl="1" indent="-342900">
              <a:buFont typeface="+mj-lt"/>
              <a:buAutoNum type="arabicPeriod"/>
            </a:pPr>
            <a:r>
              <a:rPr lang="en-US" dirty="0" smtClean="0"/>
              <a:t>Conducted secondary research on the Coke Freestyle product</a:t>
            </a:r>
          </a:p>
          <a:p>
            <a:pPr marL="544068" lvl="1" indent="-342900">
              <a:buFont typeface="+mj-lt"/>
              <a:buAutoNum type="arabicPeriod"/>
            </a:pPr>
            <a:r>
              <a:rPr lang="en-US" dirty="0" smtClean="0"/>
              <a:t>Went to machine to explore the functionality of the machine </a:t>
            </a:r>
          </a:p>
          <a:p>
            <a:pPr marL="544068" lvl="1" indent="-342900">
              <a:buFont typeface="+mj-lt"/>
              <a:buAutoNum type="arabicPeriod"/>
            </a:pPr>
            <a:r>
              <a:rPr lang="en-US" dirty="0" smtClean="0"/>
              <a:t>Created an observation field guide and list 5 survey questions to ask our participants</a:t>
            </a:r>
          </a:p>
          <a:p>
            <a:pPr marL="544068" lvl="1" indent="-342900">
              <a:buFont typeface="+mj-lt"/>
              <a:buAutoNum type="arabicPeriod"/>
            </a:pPr>
            <a:r>
              <a:rPr lang="en-US" dirty="0" smtClean="0"/>
              <a:t>Met at lime to conduct primary research </a:t>
            </a:r>
          </a:p>
          <a:p>
            <a:pPr lvl="2"/>
            <a:r>
              <a:rPr lang="en-US" dirty="0" smtClean="0"/>
              <a:t>Found a good location to observe users, spoke to employees and got background information on the machine </a:t>
            </a:r>
          </a:p>
          <a:p>
            <a:pPr lvl="2"/>
            <a:r>
              <a:rPr lang="en-US" dirty="0" smtClean="0"/>
              <a:t>Sat in Lime on campus for an hour and observed users’ interactions with the machine and took notes </a:t>
            </a:r>
          </a:p>
          <a:p>
            <a:pPr marL="544068" lvl="1" indent="-342900">
              <a:buFont typeface="+mj-lt"/>
              <a:buAutoNum type="arabicPeriod"/>
            </a:pPr>
            <a:r>
              <a:rPr lang="en-US" dirty="0" smtClean="0"/>
              <a:t>Approached 8/14 of the users as they waited for their food and asked them our survey questions</a:t>
            </a:r>
          </a:p>
          <a:p>
            <a:pPr marL="544068" lvl="1" indent="-342900">
              <a:buFont typeface="+mj-lt"/>
              <a:buAutoNum type="arabicPeriod"/>
            </a:pPr>
            <a:r>
              <a:rPr lang="en-US" dirty="0" smtClean="0"/>
              <a:t>Combined all of the answers and observations to find common themes using an affinity diagram</a:t>
            </a:r>
          </a:p>
          <a:p>
            <a:pPr marL="544068" lvl="1" indent="-342900">
              <a:buFont typeface="+mj-lt"/>
              <a:buAutoNum type="arabicPeriod"/>
            </a:pPr>
            <a:r>
              <a:rPr lang="en-US" dirty="0" smtClean="0"/>
              <a:t>Picked out specific problems with the machine and made recommendations to change those specific problems</a:t>
            </a:r>
          </a:p>
          <a:p>
            <a:pPr marL="544068" lvl="1" indent="-342900">
              <a:buFont typeface="+mj-lt"/>
              <a:buAutoNum type="arabicPeriod"/>
            </a:pPr>
            <a:r>
              <a:rPr lang="en-US" dirty="0" smtClean="0"/>
              <a:t>Came up with illustrations and wireframes for the redesign</a:t>
            </a:r>
          </a:p>
          <a:p>
            <a:pPr marL="544068" lvl="1" indent="-342900">
              <a:buFont typeface="+mj-lt"/>
              <a:buAutoNum type="arabicPeriod"/>
            </a:pPr>
            <a:endParaRPr lang="en-US" dirty="0" smtClean="0"/>
          </a:p>
          <a:p>
            <a:pPr marL="544068" lvl="1" indent="-342900">
              <a:buFont typeface="+mj-lt"/>
              <a:buAutoNum type="arabicPeriod"/>
            </a:pPr>
            <a:endParaRPr lang="en-US" dirty="0" smtClean="0"/>
          </a:p>
          <a:p>
            <a:pPr marL="544068" lvl="1" indent="-342900">
              <a:buFont typeface="+mj-lt"/>
              <a:buAutoNum type="arabicPeriod"/>
            </a:pPr>
            <a:endParaRPr lang="en-US" dirty="0"/>
          </a:p>
          <a:p>
            <a:endParaRPr lang="en-US" dirty="0"/>
          </a:p>
        </p:txBody>
      </p:sp>
    </p:spTree>
    <p:extLst>
      <p:ext uri="{BB962C8B-B14F-4D97-AF65-F5344CB8AC3E}">
        <p14:creationId xmlns:p14="http://schemas.microsoft.com/office/powerpoint/2010/main" val="158844722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sz="half" idx="1"/>
          </p:nvPr>
        </p:nvSpPr>
        <p:spPr>
          <a:xfrm>
            <a:off x="6217920" y="1884645"/>
            <a:ext cx="4937760" cy="4023360"/>
          </a:xfrm>
        </p:spPr>
        <p:txBody>
          <a:bodyPr>
            <a:normAutofit fontScale="77500" lnSpcReduction="20000"/>
          </a:bodyPr>
          <a:lstStyle/>
          <a:p>
            <a:r>
              <a:rPr lang="en-US" sz="2600" b="1" dirty="0" smtClean="0"/>
              <a:t>Survey Questions (n=8)</a:t>
            </a:r>
          </a:p>
          <a:p>
            <a:pPr marL="457200" lvl="0" indent="-457200">
              <a:lnSpc>
                <a:spcPct val="120000"/>
              </a:lnSpc>
              <a:buFont typeface="+mj-lt"/>
              <a:buAutoNum type="arabicPeriod"/>
            </a:pPr>
            <a:r>
              <a:rPr lang="en-US" dirty="0"/>
              <a:t>What do you like about Coke Freestyle?</a:t>
            </a:r>
          </a:p>
          <a:p>
            <a:pPr marL="457200" lvl="0" indent="-457200">
              <a:lnSpc>
                <a:spcPct val="120000"/>
              </a:lnSpc>
              <a:buFont typeface="+mj-lt"/>
              <a:buAutoNum type="arabicPeriod"/>
            </a:pPr>
            <a:r>
              <a:rPr lang="en-US" dirty="0"/>
              <a:t>What would you change about Coke Freestyle?</a:t>
            </a:r>
          </a:p>
          <a:p>
            <a:pPr marL="457200" lvl="0" indent="-457200">
              <a:lnSpc>
                <a:spcPct val="120000"/>
              </a:lnSpc>
              <a:buFont typeface="+mj-lt"/>
              <a:buAutoNum type="arabicPeriod"/>
            </a:pPr>
            <a:r>
              <a:rPr lang="en-US" dirty="0"/>
              <a:t>Do you like to experiment with the flavors? What other flavors have you tried? </a:t>
            </a:r>
          </a:p>
          <a:p>
            <a:pPr marL="457200" lvl="0" indent="-457200">
              <a:lnSpc>
                <a:spcPct val="120000"/>
              </a:lnSpc>
              <a:buFont typeface="+mj-lt"/>
              <a:buAutoNum type="arabicPeriod"/>
            </a:pPr>
            <a:r>
              <a:rPr lang="en-US" dirty="0"/>
              <a:t>Does this machine make you more/less likely to order a soda at a restaurant? Why? </a:t>
            </a:r>
          </a:p>
          <a:p>
            <a:pPr marL="457200" lvl="0" indent="-457200">
              <a:lnSpc>
                <a:spcPct val="120000"/>
              </a:lnSpc>
              <a:buFont typeface="+mj-lt"/>
              <a:buAutoNum type="arabicPeriod"/>
            </a:pPr>
            <a:r>
              <a:rPr lang="en-US" dirty="0"/>
              <a:t>Have you ever downloaded the Coke Freestyle App or followed them on social media? </a:t>
            </a:r>
            <a:br>
              <a:rPr lang="en-US" dirty="0"/>
            </a:br>
            <a:r>
              <a:rPr lang="en-US" dirty="0"/>
              <a:t>What was your experience? </a:t>
            </a:r>
          </a:p>
          <a:p>
            <a:endParaRPr lang="en-US" dirty="0"/>
          </a:p>
        </p:txBody>
      </p:sp>
      <p:sp>
        <p:nvSpPr>
          <p:cNvPr id="4" name="Content Placeholder 3"/>
          <p:cNvSpPr>
            <a:spLocks noGrp="1"/>
          </p:cNvSpPr>
          <p:nvPr>
            <p:ph sz="half" idx="2"/>
          </p:nvPr>
        </p:nvSpPr>
        <p:spPr>
          <a:xfrm>
            <a:off x="1097280" y="1884645"/>
            <a:ext cx="4937760" cy="4023360"/>
          </a:xfrm>
        </p:spPr>
        <p:txBody>
          <a:bodyPr>
            <a:normAutofit fontScale="77500" lnSpcReduction="20000"/>
          </a:bodyPr>
          <a:lstStyle/>
          <a:p>
            <a:r>
              <a:rPr lang="en-US" sz="2600" b="1" dirty="0" smtClean="0"/>
              <a:t>Field Guide</a:t>
            </a:r>
            <a:r>
              <a:rPr lang="en-US" sz="2600" b="1" dirty="0"/>
              <a:t> </a:t>
            </a:r>
            <a:r>
              <a:rPr lang="en-US" sz="2600" b="1" dirty="0" smtClean="0"/>
              <a:t>(n=14)</a:t>
            </a:r>
          </a:p>
          <a:p>
            <a:pPr>
              <a:lnSpc>
                <a:spcPct val="120000"/>
              </a:lnSpc>
              <a:buFont typeface="Arial" charset="0"/>
              <a:buChar char="•"/>
            </a:pPr>
            <a:r>
              <a:rPr lang="en-US" dirty="0"/>
              <a:t>How long do people take?</a:t>
            </a:r>
          </a:p>
          <a:p>
            <a:pPr>
              <a:lnSpc>
                <a:spcPct val="120000"/>
              </a:lnSpc>
              <a:buFont typeface="Arial" charset="0"/>
              <a:buChar char="•"/>
            </a:pPr>
            <a:r>
              <a:rPr lang="en-US" dirty="0"/>
              <a:t>What drinks do people get?</a:t>
            </a:r>
          </a:p>
          <a:p>
            <a:pPr>
              <a:lnSpc>
                <a:spcPct val="120000"/>
              </a:lnSpc>
              <a:buFont typeface="Arial" charset="0"/>
              <a:buChar char="•"/>
            </a:pPr>
            <a:r>
              <a:rPr lang="en-US" dirty="0"/>
              <a:t>Is there a variety in drinks/is there a common drink?</a:t>
            </a:r>
          </a:p>
          <a:p>
            <a:pPr>
              <a:lnSpc>
                <a:spcPct val="120000"/>
              </a:lnSpc>
              <a:buFont typeface="Arial" charset="0"/>
              <a:buChar char="•"/>
            </a:pPr>
            <a:r>
              <a:rPr lang="en-US" dirty="0"/>
              <a:t>What problems do people have?</a:t>
            </a:r>
          </a:p>
          <a:p>
            <a:pPr>
              <a:lnSpc>
                <a:spcPct val="120000"/>
              </a:lnSpc>
              <a:buFont typeface="Arial" charset="0"/>
              <a:buChar char="•"/>
            </a:pPr>
            <a:r>
              <a:rPr lang="en-US" dirty="0"/>
              <a:t>Is the interface easy to navigate?</a:t>
            </a:r>
          </a:p>
          <a:p>
            <a:pPr>
              <a:lnSpc>
                <a:spcPct val="120000"/>
              </a:lnSpc>
              <a:buFont typeface="Arial" charset="0"/>
              <a:buChar char="•"/>
            </a:pPr>
            <a:r>
              <a:rPr lang="en-US" dirty="0"/>
              <a:t>Do people take a while to chose a drink?</a:t>
            </a:r>
          </a:p>
          <a:p>
            <a:pPr>
              <a:lnSpc>
                <a:spcPct val="120000"/>
              </a:lnSpc>
              <a:buFont typeface="Arial" charset="0"/>
              <a:buChar char="•"/>
            </a:pPr>
            <a:r>
              <a:rPr lang="en-US" dirty="0"/>
              <a:t>Can people find the ice?</a:t>
            </a:r>
          </a:p>
          <a:p>
            <a:pPr>
              <a:lnSpc>
                <a:spcPct val="120000"/>
              </a:lnSpc>
              <a:buFont typeface="Arial" charset="0"/>
              <a:buChar char="•"/>
            </a:pPr>
            <a:r>
              <a:rPr lang="en-US" dirty="0"/>
              <a:t>Are people using the Coke </a:t>
            </a:r>
            <a:r>
              <a:rPr lang="en-US" dirty="0" smtClean="0"/>
              <a:t>Freestyle </a:t>
            </a:r>
            <a:r>
              <a:rPr lang="en-US" dirty="0"/>
              <a:t>App?</a:t>
            </a:r>
          </a:p>
          <a:p>
            <a:endParaRPr lang="en-US" dirty="0"/>
          </a:p>
        </p:txBody>
      </p:sp>
    </p:spTree>
    <p:extLst>
      <p:ext uri="{BB962C8B-B14F-4D97-AF65-F5344CB8AC3E}">
        <p14:creationId xmlns:p14="http://schemas.microsoft.com/office/powerpoint/2010/main" val="159253840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Observations</a:t>
            </a:r>
            <a:endParaRPr lang="en-US" dirty="0"/>
          </a:p>
        </p:txBody>
      </p:sp>
      <p:sp>
        <p:nvSpPr>
          <p:cNvPr id="3" name="Content Placeholder 2"/>
          <p:cNvSpPr>
            <a:spLocks noGrp="1"/>
          </p:cNvSpPr>
          <p:nvPr>
            <p:ph sz="half" idx="1"/>
          </p:nvPr>
        </p:nvSpPr>
        <p:spPr>
          <a:xfrm>
            <a:off x="1097278" y="1845734"/>
            <a:ext cx="10058402" cy="4023360"/>
          </a:xfrm>
        </p:spPr>
        <p:txBody>
          <a:bodyPr>
            <a:normAutofit fontScale="70000" lnSpcReduction="20000"/>
          </a:bodyPr>
          <a:lstStyle/>
          <a:p>
            <a:r>
              <a:rPr lang="en-US" dirty="0" smtClean="0"/>
              <a:t>People selected a variety of different drinks:</a:t>
            </a:r>
          </a:p>
          <a:p>
            <a:pPr lvl="1"/>
            <a:r>
              <a:rPr lang="en-US" dirty="0"/>
              <a:t>4</a:t>
            </a:r>
            <a:r>
              <a:rPr lang="en-US" dirty="0" smtClean="0"/>
              <a:t> people selected water</a:t>
            </a:r>
          </a:p>
          <a:p>
            <a:pPr lvl="1"/>
            <a:r>
              <a:rPr lang="en-US" dirty="0" smtClean="0"/>
              <a:t>7 people selected a beverage with no flavoring</a:t>
            </a:r>
          </a:p>
          <a:p>
            <a:pPr lvl="1"/>
            <a:r>
              <a:rPr lang="en-US" dirty="0" smtClean="0"/>
              <a:t>4 Selected a beverage with flavoring</a:t>
            </a:r>
          </a:p>
          <a:p>
            <a:r>
              <a:rPr lang="en-US" dirty="0" smtClean="0"/>
              <a:t>People spent a variety of different times at the machine</a:t>
            </a:r>
          </a:p>
          <a:p>
            <a:pPr lvl="1"/>
            <a:r>
              <a:rPr lang="en-US" dirty="0" smtClean="0"/>
              <a:t>8 people spent about 10 seconds</a:t>
            </a:r>
          </a:p>
          <a:p>
            <a:pPr lvl="1"/>
            <a:r>
              <a:rPr lang="en-US" dirty="0" smtClean="0"/>
              <a:t>4 people spent between 10 and 20 seconds </a:t>
            </a:r>
          </a:p>
          <a:p>
            <a:pPr lvl="1"/>
            <a:r>
              <a:rPr lang="en-US" dirty="0" smtClean="0"/>
              <a:t>4 people spent more than about 30 seconds </a:t>
            </a:r>
          </a:p>
          <a:p>
            <a:r>
              <a:rPr lang="en-US" dirty="0" smtClean="0"/>
              <a:t>Of the 4 people that selected water, 3 of them had trouble locating and dispensing the water</a:t>
            </a:r>
          </a:p>
          <a:p>
            <a:r>
              <a:rPr lang="en-US" dirty="0" smtClean="0"/>
              <a:t>8 people got ice, 3 people poured ice out of the cup after dispensing it</a:t>
            </a:r>
          </a:p>
          <a:p>
            <a:r>
              <a:rPr lang="en-US" dirty="0" smtClean="0"/>
              <a:t>5 people repeatedly pressed the ‘Push’ button to dispense the beverage to fill it up all the way</a:t>
            </a:r>
          </a:p>
          <a:p>
            <a:r>
              <a:rPr lang="en-US" dirty="0" smtClean="0"/>
              <a:t>4 people couldn’t find the ice, one person even turning around to her friend and asking where it was</a:t>
            </a:r>
          </a:p>
          <a:p>
            <a:r>
              <a:rPr lang="en-US" dirty="0" smtClean="0"/>
              <a:t>6 people hesitated on pages or went back pages while looking for a drink choice </a:t>
            </a:r>
          </a:p>
          <a:p>
            <a:r>
              <a:rPr lang="en-US" dirty="0" smtClean="0"/>
              <a:t>4 people struggled with the touch screen, pressing items multiple times trying to make the screen work</a:t>
            </a:r>
          </a:p>
          <a:p>
            <a:endParaRPr lang="en-US" dirty="0" smtClean="0"/>
          </a:p>
          <a:p>
            <a:pPr lvl="1"/>
            <a:endParaRPr lang="en-US" dirty="0" smtClean="0"/>
          </a:p>
        </p:txBody>
      </p:sp>
    </p:spTree>
    <p:extLst>
      <p:ext uri="{BB962C8B-B14F-4D97-AF65-F5344CB8AC3E}">
        <p14:creationId xmlns:p14="http://schemas.microsoft.com/office/powerpoint/2010/main" val="15305651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Voices</a:t>
            </a:r>
            <a:endParaRPr lang="en-US" dirty="0"/>
          </a:p>
        </p:txBody>
      </p:sp>
      <p:sp>
        <p:nvSpPr>
          <p:cNvPr id="3" name="Content Placeholder 2"/>
          <p:cNvSpPr>
            <a:spLocks noGrp="1"/>
          </p:cNvSpPr>
          <p:nvPr>
            <p:ph sz="half" idx="1"/>
          </p:nvPr>
        </p:nvSpPr>
        <p:spPr>
          <a:xfrm>
            <a:off x="1097278" y="1845734"/>
            <a:ext cx="10058402" cy="1426855"/>
          </a:xfrm>
        </p:spPr>
        <p:txBody>
          <a:bodyPr>
            <a:normAutofit fontScale="92500"/>
          </a:bodyPr>
          <a:lstStyle/>
          <a:p>
            <a:r>
              <a:rPr lang="en-US" dirty="0" smtClean="0"/>
              <a:t>All 8 people </a:t>
            </a:r>
            <a:r>
              <a:rPr lang="en-US" dirty="0" smtClean="0"/>
              <a:t>surveyed had </a:t>
            </a:r>
            <a:r>
              <a:rPr lang="en-US" dirty="0" smtClean="0"/>
              <a:t>never used the app or seen the Coke Freestyle social media</a:t>
            </a:r>
          </a:p>
          <a:p>
            <a:r>
              <a:rPr lang="en-US" dirty="0" smtClean="0"/>
              <a:t>5 people did not like to try different flavors, 3 did</a:t>
            </a:r>
          </a:p>
          <a:p>
            <a:r>
              <a:rPr lang="en-US" dirty="0" smtClean="0"/>
              <a:t>2 people said it did make them more likely to order soda, 6 said it didn't</a:t>
            </a:r>
          </a:p>
          <a:p>
            <a:endParaRPr lang="en-US" dirty="0" smtClean="0"/>
          </a:p>
          <a:p>
            <a:endParaRPr lang="en-US" dirty="0" smtClean="0"/>
          </a:p>
          <a:p>
            <a:pPr lvl="1"/>
            <a:endParaRPr lang="en-US" dirty="0" smtClean="0"/>
          </a:p>
        </p:txBody>
      </p:sp>
      <p:sp>
        <p:nvSpPr>
          <p:cNvPr id="4" name="Rectangle 3"/>
          <p:cNvSpPr/>
          <p:nvPr/>
        </p:nvSpPr>
        <p:spPr>
          <a:xfrm>
            <a:off x="1097278" y="3155760"/>
            <a:ext cx="3930316" cy="2726900"/>
          </a:xfrm>
          <a:prstGeom prst="rect">
            <a:avLst/>
          </a:prstGeom>
        </p:spPr>
        <p:txBody>
          <a:bodyPr wrap="square">
            <a:spAutoFit/>
          </a:bodyPr>
          <a:lstStyle/>
          <a:p>
            <a:r>
              <a:rPr lang="en-US" sz="2000" dirty="0">
                <a:latin typeface="Open Sans" charset="0"/>
                <a:ea typeface="Open Sans" charset="0"/>
                <a:cs typeface="Open Sans" charset="0"/>
              </a:rPr>
              <a:t>Things people like:</a:t>
            </a:r>
          </a:p>
          <a:p>
            <a:pPr marL="742950" lvl="1" indent="-285750">
              <a:lnSpc>
                <a:spcPct val="120000"/>
              </a:lnSpc>
              <a:buFont typeface="Arial" charset="0"/>
              <a:buChar char="•"/>
            </a:pPr>
            <a:r>
              <a:rPr lang="en-US" sz="1400" i="1" dirty="0">
                <a:latin typeface="Open Sans" charset="0"/>
                <a:ea typeface="Open Sans" charset="0"/>
                <a:cs typeface="Open Sans" charset="0"/>
              </a:rPr>
              <a:t>I think it’s a fun way to order drinks.</a:t>
            </a:r>
            <a:endParaRPr lang="en-US" sz="1400" dirty="0">
              <a:latin typeface="Open Sans" charset="0"/>
              <a:ea typeface="Open Sans" charset="0"/>
              <a:cs typeface="Open Sans" charset="0"/>
            </a:endParaRPr>
          </a:p>
          <a:p>
            <a:pPr marL="742950" lvl="1" indent="-285750">
              <a:lnSpc>
                <a:spcPct val="120000"/>
              </a:lnSpc>
              <a:buFont typeface="Arial" charset="0"/>
              <a:buChar char="•"/>
            </a:pPr>
            <a:r>
              <a:rPr lang="en-US" sz="1400" i="1" dirty="0">
                <a:latin typeface="Open Sans" charset="0"/>
                <a:ea typeface="Open Sans" charset="0"/>
                <a:cs typeface="Open Sans" charset="0"/>
              </a:rPr>
              <a:t>Easy to use. Offers a choice.</a:t>
            </a:r>
            <a:endParaRPr lang="en-US" sz="1400" dirty="0">
              <a:latin typeface="Open Sans" charset="0"/>
              <a:ea typeface="Open Sans" charset="0"/>
              <a:cs typeface="Open Sans" charset="0"/>
            </a:endParaRPr>
          </a:p>
          <a:p>
            <a:pPr marL="742950" lvl="1" indent="-285750">
              <a:lnSpc>
                <a:spcPct val="120000"/>
              </a:lnSpc>
              <a:buFont typeface="Arial" charset="0"/>
              <a:buChar char="•"/>
            </a:pPr>
            <a:r>
              <a:rPr lang="en-US" sz="1400" i="1" dirty="0">
                <a:latin typeface="Open Sans" charset="0"/>
                <a:ea typeface="Open Sans" charset="0"/>
                <a:cs typeface="Open Sans" charset="0"/>
              </a:rPr>
              <a:t>More choices than a regular soda machine.</a:t>
            </a:r>
            <a:endParaRPr lang="en-US" sz="1400" dirty="0">
              <a:latin typeface="Open Sans" charset="0"/>
              <a:ea typeface="Open Sans" charset="0"/>
              <a:cs typeface="Open Sans" charset="0"/>
            </a:endParaRPr>
          </a:p>
          <a:p>
            <a:pPr marL="742950" lvl="1" indent="-285750">
              <a:lnSpc>
                <a:spcPct val="120000"/>
              </a:lnSpc>
              <a:buFont typeface="Arial" charset="0"/>
              <a:buChar char="•"/>
            </a:pPr>
            <a:r>
              <a:rPr lang="en-US" sz="1400" i="1" dirty="0">
                <a:latin typeface="Open Sans" charset="0"/>
                <a:ea typeface="Open Sans" charset="0"/>
                <a:cs typeface="Open Sans" charset="0"/>
              </a:rPr>
              <a:t>Large variety of drink options</a:t>
            </a:r>
            <a:endParaRPr lang="en-US" sz="1400" dirty="0">
              <a:latin typeface="Open Sans" charset="0"/>
              <a:ea typeface="Open Sans" charset="0"/>
              <a:cs typeface="Open Sans" charset="0"/>
            </a:endParaRPr>
          </a:p>
          <a:p>
            <a:pPr marL="742950" lvl="1" indent="-285750">
              <a:lnSpc>
                <a:spcPct val="120000"/>
              </a:lnSpc>
              <a:buFont typeface="Arial" charset="0"/>
              <a:buChar char="•"/>
            </a:pPr>
            <a:r>
              <a:rPr lang="en-US" sz="1400" i="1" dirty="0">
                <a:latin typeface="Open Sans" charset="0"/>
                <a:ea typeface="Open Sans" charset="0"/>
                <a:cs typeface="Open Sans" charset="0"/>
              </a:rPr>
              <a:t>Variety of flavors</a:t>
            </a:r>
            <a:endParaRPr lang="en-US" sz="1400" dirty="0">
              <a:latin typeface="Open Sans" charset="0"/>
              <a:ea typeface="Open Sans" charset="0"/>
              <a:cs typeface="Open Sans" charset="0"/>
            </a:endParaRPr>
          </a:p>
          <a:p>
            <a:pPr marL="742950" lvl="1" indent="-285750">
              <a:lnSpc>
                <a:spcPct val="120000"/>
              </a:lnSpc>
              <a:buFont typeface="Arial" charset="0"/>
              <a:buChar char="•"/>
            </a:pPr>
            <a:r>
              <a:rPr lang="en-US" sz="1400" i="1" dirty="0">
                <a:latin typeface="Open Sans" charset="0"/>
                <a:ea typeface="Open Sans" charset="0"/>
                <a:cs typeface="Open Sans" charset="0"/>
              </a:rPr>
              <a:t>It is interesting to use the digital display</a:t>
            </a:r>
            <a:endParaRPr lang="en-US" sz="1400" dirty="0">
              <a:latin typeface="Open Sans" charset="0"/>
              <a:ea typeface="Open Sans" charset="0"/>
              <a:cs typeface="Open Sans" charset="0"/>
            </a:endParaRPr>
          </a:p>
          <a:p>
            <a:pPr marL="742950" lvl="1" indent="-285750">
              <a:lnSpc>
                <a:spcPct val="120000"/>
              </a:lnSpc>
              <a:buFont typeface="Arial" charset="0"/>
              <a:buChar char="•"/>
            </a:pPr>
            <a:r>
              <a:rPr lang="en-US" sz="1400" i="1" dirty="0">
                <a:latin typeface="Open Sans" charset="0"/>
                <a:ea typeface="Open Sans" charset="0"/>
                <a:cs typeface="Open Sans" charset="0"/>
              </a:rPr>
              <a:t>Keeps water cold</a:t>
            </a:r>
            <a:endParaRPr lang="en-US" sz="1400" dirty="0">
              <a:latin typeface="Open Sans" charset="0"/>
              <a:ea typeface="Open Sans" charset="0"/>
              <a:cs typeface="Open Sans" charset="0"/>
            </a:endParaRPr>
          </a:p>
        </p:txBody>
      </p:sp>
      <p:sp>
        <p:nvSpPr>
          <p:cNvPr id="5" name="Rectangle 4"/>
          <p:cNvSpPr/>
          <p:nvPr/>
        </p:nvSpPr>
        <p:spPr>
          <a:xfrm>
            <a:off x="5027595" y="3155760"/>
            <a:ext cx="6602932" cy="3170099"/>
          </a:xfrm>
          <a:prstGeom prst="rect">
            <a:avLst/>
          </a:prstGeom>
        </p:spPr>
        <p:txBody>
          <a:bodyPr wrap="square">
            <a:spAutoFit/>
          </a:bodyPr>
          <a:lstStyle/>
          <a:p>
            <a:r>
              <a:rPr lang="en-US" sz="2000" dirty="0" smtClean="0">
                <a:latin typeface="Open Sans" charset="0"/>
                <a:ea typeface="Open Sans" charset="0"/>
                <a:cs typeface="Open Sans" charset="0"/>
              </a:rPr>
              <a:t>Things people </a:t>
            </a:r>
            <a:r>
              <a:rPr lang="en-US" sz="2000" dirty="0">
                <a:latin typeface="Open Sans" charset="0"/>
                <a:ea typeface="Open Sans" charset="0"/>
                <a:cs typeface="Open Sans" charset="0"/>
              </a:rPr>
              <a:t>would change: </a:t>
            </a:r>
          </a:p>
          <a:p>
            <a:pPr marL="742950" lvl="1" indent="-285750">
              <a:lnSpc>
                <a:spcPct val="120000"/>
              </a:lnSpc>
              <a:buFont typeface="Arial" charset="0"/>
              <a:buChar char="•"/>
            </a:pPr>
            <a:r>
              <a:rPr lang="en-US" sz="1500" i="1" dirty="0">
                <a:latin typeface="Open Sans" charset="0"/>
                <a:ea typeface="Open Sans" charset="0"/>
                <a:cs typeface="Open Sans" charset="0"/>
              </a:rPr>
              <a:t>It does not come with instructions so you have to figure out how the machine works.</a:t>
            </a:r>
            <a:endParaRPr lang="en-US" sz="1500" dirty="0">
              <a:latin typeface="Open Sans" charset="0"/>
              <a:ea typeface="Open Sans" charset="0"/>
              <a:cs typeface="Open Sans" charset="0"/>
            </a:endParaRPr>
          </a:p>
          <a:p>
            <a:pPr marL="742950" lvl="1" indent="-285750">
              <a:lnSpc>
                <a:spcPct val="120000"/>
              </a:lnSpc>
              <a:buFont typeface="Arial" charset="0"/>
              <a:buChar char="•"/>
            </a:pPr>
            <a:r>
              <a:rPr lang="en-US" sz="1500" i="1" dirty="0">
                <a:latin typeface="Open Sans" charset="0"/>
                <a:ea typeface="Open Sans" charset="0"/>
                <a:cs typeface="Open Sans" charset="0"/>
              </a:rPr>
              <a:t>Nothing</a:t>
            </a:r>
            <a:endParaRPr lang="en-US" sz="1500" dirty="0">
              <a:latin typeface="Open Sans" charset="0"/>
              <a:ea typeface="Open Sans" charset="0"/>
              <a:cs typeface="Open Sans" charset="0"/>
            </a:endParaRPr>
          </a:p>
          <a:p>
            <a:pPr marL="742950" lvl="1" indent="-285750">
              <a:lnSpc>
                <a:spcPct val="120000"/>
              </a:lnSpc>
              <a:buFont typeface="Arial" charset="0"/>
              <a:buChar char="•"/>
            </a:pPr>
            <a:r>
              <a:rPr lang="en-US" sz="1500" i="1" dirty="0">
                <a:latin typeface="Open Sans" charset="0"/>
                <a:ea typeface="Open Sans" charset="0"/>
                <a:cs typeface="Open Sans" charset="0"/>
              </a:rPr>
              <a:t>One one dispenser leads to backed up lines everywhere</a:t>
            </a:r>
            <a:endParaRPr lang="en-US" sz="1500" dirty="0">
              <a:latin typeface="Open Sans" charset="0"/>
              <a:ea typeface="Open Sans" charset="0"/>
              <a:cs typeface="Open Sans" charset="0"/>
            </a:endParaRPr>
          </a:p>
          <a:p>
            <a:pPr marL="742950" lvl="1" indent="-285750">
              <a:lnSpc>
                <a:spcPct val="120000"/>
              </a:lnSpc>
              <a:buFont typeface="Arial" charset="0"/>
              <a:buChar char="•"/>
            </a:pPr>
            <a:r>
              <a:rPr lang="en-US" sz="1500" i="1" dirty="0">
                <a:latin typeface="Open Sans" charset="0"/>
                <a:ea typeface="Open Sans" charset="0"/>
                <a:cs typeface="Open Sans" charset="0"/>
              </a:rPr>
              <a:t>I would make the water button a separate button so you don’t have to use the interface to navigate to it.</a:t>
            </a:r>
            <a:endParaRPr lang="en-US" sz="1500" dirty="0">
              <a:latin typeface="Open Sans" charset="0"/>
              <a:ea typeface="Open Sans" charset="0"/>
              <a:cs typeface="Open Sans" charset="0"/>
            </a:endParaRPr>
          </a:p>
          <a:p>
            <a:pPr marL="742950" lvl="1" indent="-285750">
              <a:lnSpc>
                <a:spcPct val="120000"/>
              </a:lnSpc>
              <a:buFont typeface="Arial" charset="0"/>
              <a:buChar char="•"/>
            </a:pPr>
            <a:r>
              <a:rPr lang="en-US" sz="1500" i="1" dirty="0">
                <a:latin typeface="Open Sans" charset="0"/>
                <a:ea typeface="Open Sans" charset="0"/>
                <a:cs typeface="Open Sans" charset="0"/>
              </a:rPr>
              <a:t>Less ice being dispensed </a:t>
            </a:r>
            <a:endParaRPr lang="en-US" sz="1500" dirty="0">
              <a:latin typeface="Open Sans" charset="0"/>
              <a:ea typeface="Open Sans" charset="0"/>
              <a:cs typeface="Open Sans" charset="0"/>
            </a:endParaRPr>
          </a:p>
          <a:p>
            <a:pPr marL="742950" lvl="1" indent="-285750">
              <a:lnSpc>
                <a:spcPct val="120000"/>
              </a:lnSpc>
              <a:buFont typeface="Arial" charset="0"/>
              <a:buChar char="•"/>
            </a:pPr>
            <a:r>
              <a:rPr lang="en-US" sz="1500" i="1" dirty="0" smtClean="0">
                <a:latin typeface="Open Sans" charset="0"/>
                <a:ea typeface="Open Sans" charset="0"/>
                <a:cs typeface="Open Sans" charset="0"/>
              </a:rPr>
              <a:t>Perhaps make the display cover closer to the touch screen for better accuracy.</a:t>
            </a:r>
            <a:endParaRPr lang="en-US" sz="1500" dirty="0">
              <a:latin typeface="Open Sans" charset="0"/>
              <a:ea typeface="Open Sans" charset="0"/>
              <a:cs typeface="Open Sans" charset="0"/>
            </a:endParaRPr>
          </a:p>
          <a:p>
            <a:pPr marL="742950" lvl="1" indent="-285750">
              <a:lnSpc>
                <a:spcPct val="120000"/>
              </a:lnSpc>
              <a:buFont typeface="Arial" charset="0"/>
              <a:buChar char="•"/>
            </a:pPr>
            <a:r>
              <a:rPr lang="en-US" sz="1500" i="1" dirty="0">
                <a:latin typeface="Open Sans" charset="0"/>
                <a:ea typeface="Open Sans" charset="0"/>
                <a:cs typeface="Open Sans" charset="0"/>
              </a:rPr>
              <a:t>Make the water button a one button process</a:t>
            </a:r>
            <a:endParaRPr lang="en-US" sz="1500" dirty="0">
              <a:latin typeface="Open Sans" charset="0"/>
              <a:ea typeface="Open Sans" charset="0"/>
              <a:cs typeface="Open Sans" charset="0"/>
            </a:endParaRPr>
          </a:p>
        </p:txBody>
      </p:sp>
    </p:spTree>
    <p:extLst>
      <p:ext uri="{BB962C8B-B14F-4D97-AF65-F5344CB8AC3E}">
        <p14:creationId xmlns:p14="http://schemas.microsoft.com/office/powerpoint/2010/main" val="13914077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a:t>
            </a:r>
            <a:endParaRPr lang="en-US" dirty="0"/>
          </a:p>
        </p:txBody>
      </p:sp>
      <p:sp>
        <p:nvSpPr>
          <p:cNvPr id="3" name="Content Placeholder 2"/>
          <p:cNvSpPr>
            <a:spLocks noGrp="1"/>
          </p:cNvSpPr>
          <p:nvPr>
            <p:ph sz="half" idx="1"/>
          </p:nvPr>
        </p:nvSpPr>
        <p:spPr/>
        <p:txBody>
          <a:bodyPr/>
          <a:lstStyle/>
          <a:p>
            <a:r>
              <a:rPr lang="en-US" dirty="0" smtClean="0"/>
              <a:t>Affinity Diagram: </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3000" t="5380" r="1640" b="35439"/>
          <a:stretch/>
        </p:blipFill>
        <p:spPr>
          <a:xfrm>
            <a:off x="-576998" y="393539"/>
            <a:ext cx="15583926" cy="7253671"/>
          </a:xfrm>
          <a:prstGeom prst="rect">
            <a:avLst/>
          </a:prstGeom>
        </p:spPr>
      </p:pic>
    </p:spTree>
    <p:extLst>
      <p:ext uri="{BB962C8B-B14F-4D97-AF65-F5344CB8AC3E}">
        <p14:creationId xmlns:p14="http://schemas.microsoft.com/office/powerpoint/2010/main" val="105130845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 Themes</a:t>
            </a:r>
            <a:endParaRPr lang="en-US" dirty="0"/>
          </a:p>
        </p:txBody>
      </p:sp>
      <p:sp>
        <p:nvSpPr>
          <p:cNvPr id="5" name="Content Placeholder 4"/>
          <p:cNvSpPr>
            <a:spLocks noGrp="1"/>
          </p:cNvSpPr>
          <p:nvPr>
            <p:ph sz="half" idx="1"/>
          </p:nvPr>
        </p:nvSpPr>
        <p:spPr/>
        <p:txBody>
          <a:bodyPr>
            <a:normAutofit/>
          </a:bodyPr>
          <a:lstStyle/>
          <a:p>
            <a:r>
              <a:rPr lang="en-US" dirty="0" smtClean="0"/>
              <a:t>Inefficiencies</a:t>
            </a:r>
          </a:p>
          <a:p>
            <a:pPr lvl="1"/>
            <a:r>
              <a:rPr lang="en-US" dirty="0" smtClean="0"/>
              <a:t>Not a multi-serve system</a:t>
            </a:r>
          </a:p>
          <a:p>
            <a:pPr lvl="1"/>
            <a:r>
              <a:rPr lang="en-US" dirty="0" smtClean="0"/>
              <a:t>Takes time for user to make choices</a:t>
            </a:r>
          </a:p>
          <a:p>
            <a:pPr lvl="1"/>
            <a:r>
              <a:rPr lang="en-US" dirty="0" smtClean="0"/>
              <a:t>Users not understanding how to use the system</a:t>
            </a:r>
          </a:p>
          <a:p>
            <a:r>
              <a:rPr lang="en-US" dirty="0" smtClean="0"/>
              <a:t>Lack of Intuitive Design </a:t>
            </a:r>
          </a:p>
          <a:p>
            <a:pPr lvl="1"/>
            <a:r>
              <a:rPr lang="en-US" dirty="0" smtClean="0"/>
              <a:t>Buttons are not clear, too small</a:t>
            </a:r>
          </a:p>
          <a:p>
            <a:pPr lvl="1"/>
            <a:r>
              <a:rPr lang="en-US" dirty="0" smtClean="0"/>
              <a:t>Navigation issues</a:t>
            </a:r>
          </a:p>
          <a:p>
            <a:pPr lvl="1"/>
            <a:r>
              <a:rPr lang="en-US" dirty="0" smtClean="0"/>
              <a:t>Help button doesn’t make machine easier to use</a:t>
            </a:r>
          </a:p>
          <a:p>
            <a:endParaRPr lang="en-US" dirty="0" smtClean="0"/>
          </a:p>
          <a:p>
            <a:pPr lvl="1"/>
            <a:endParaRPr lang="en-US" dirty="0"/>
          </a:p>
        </p:txBody>
      </p:sp>
      <p:sp>
        <p:nvSpPr>
          <p:cNvPr id="14" name="Content Placeholder 13"/>
          <p:cNvSpPr>
            <a:spLocks noGrp="1"/>
          </p:cNvSpPr>
          <p:nvPr>
            <p:ph sz="half" idx="2"/>
          </p:nvPr>
        </p:nvSpPr>
        <p:spPr/>
        <p:txBody>
          <a:bodyPr>
            <a:normAutofit/>
          </a:bodyPr>
          <a:lstStyle/>
          <a:p>
            <a:r>
              <a:rPr lang="en-US" dirty="0"/>
              <a:t>Variety</a:t>
            </a:r>
          </a:p>
          <a:p>
            <a:pPr lvl="1"/>
            <a:r>
              <a:rPr lang="en-US" dirty="0"/>
              <a:t>Users selected different drinks</a:t>
            </a:r>
          </a:p>
          <a:p>
            <a:pPr lvl="1"/>
            <a:r>
              <a:rPr lang="en-US" dirty="0"/>
              <a:t>Users followed different pattern for selecting drinks</a:t>
            </a:r>
          </a:p>
          <a:p>
            <a:r>
              <a:rPr lang="en-US" dirty="0"/>
              <a:t>Waste</a:t>
            </a:r>
          </a:p>
          <a:p>
            <a:pPr lvl="1"/>
            <a:r>
              <a:rPr lang="en-US" dirty="0" smtClean="0"/>
              <a:t>Ice poured out fast enough that users threw it away</a:t>
            </a:r>
          </a:p>
          <a:p>
            <a:pPr lvl="1"/>
            <a:r>
              <a:rPr lang="en-US" dirty="0" smtClean="0"/>
              <a:t>Soda came out to fast</a:t>
            </a:r>
          </a:p>
          <a:p>
            <a:pPr lvl="1"/>
            <a:r>
              <a:rPr lang="en-US" dirty="0" smtClean="0"/>
              <a:t>Time spent selecting drink</a:t>
            </a:r>
          </a:p>
          <a:p>
            <a:pPr lvl="1"/>
            <a:r>
              <a:rPr lang="en-US" dirty="0" smtClean="0"/>
              <a:t>Time spent waiting for pages to load on screen</a:t>
            </a:r>
          </a:p>
          <a:p>
            <a:pPr lvl="1"/>
            <a:r>
              <a:rPr lang="en-US" dirty="0" smtClean="0"/>
              <a:t>Opportunity to promote application </a:t>
            </a:r>
          </a:p>
        </p:txBody>
      </p:sp>
    </p:spTree>
    <p:extLst>
      <p:ext uri="{BB962C8B-B14F-4D97-AF65-F5344CB8AC3E}">
        <p14:creationId xmlns:p14="http://schemas.microsoft.com/office/powerpoint/2010/main" val="18427632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4080" t="12527" r="10140" b="43686"/>
          <a:stretch/>
        </p:blipFill>
        <p:spPr>
          <a:xfrm>
            <a:off x="8357936" y="513908"/>
            <a:ext cx="3595241" cy="2446903"/>
          </a:xfrm>
          <a:prstGeom prst="rect">
            <a:avLst/>
          </a:prstGeom>
        </p:spPr>
      </p:pic>
      <p:cxnSp>
        <p:nvCxnSpPr>
          <p:cNvPr id="9" name="Straight Arrow Connector 8"/>
          <p:cNvCxnSpPr>
            <a:endCxn id="6" idx="1"/>
          </p:cNvCxnSpPr>
          <p:nvPr/>
        </p:nvCxnSpPr>
        <p:spPr>
          <a:xfrm>
            <a:off x="5253925" y="2013291"/>
            <a:ext cx="3521108" cy="541306"/>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2" name="Title 1"/>
          <p:cNvSpPr>
            <a:spLocks noGrp="1"/>
          </p:cNvSpPr>
          <p:nvPr>
            <p:ph type="title"/>
          </p:nvPr>
        </p:nvSpPr>
        <p:spPr/>
        <p:txBody>
          <a:bodyPr/>
          <a:lstStyle/>
          <a:p>
            <a:r>
              <a:rPr lang="en-US" dirty="0" smtClean="0"/>
              <a:t>Findings: Problems </a:t>
            </a:r>
            <a:endParaRPr lang="en-US" dirty="0"/>
          </a:p>
        </p:txBody>
      </p:sp>
      <p:sp>
        <p:nvSpPr>
          <p:cNvPr id="3" name="Content Placeholder 2"/>
          <p:cNvSpPr>
            <a:spLocks noGrp="1"/>
          </p:cNvSpPr>
          <p:nvPr>
            <p:ph sz="half" idx="1"/>
          </p:nvPr>
        </p:nvSpPr>
        <p:spPr>
          <a:xfrm>
            <a:off x="1097277" y="1845734"/>
            <a:ext cx="7260659" cy="4023360"/>
          </a:xfrm>
        </p:spPr>
        <p:txBody>
          <a:bodyPr>
            <a:normAutofit fontScale="92500" lnSpcReduction="20000"/>
          </a:bodyPr>
          <a:lstStyle/>
          <a:p>
            <a:r>
              <a:rPr lang="en-US" b="1" dirty="0" smtClean="0"/>
              <a:t>Problem: </a:t>
            </a:r>
            <a:r>
              <a:rPr lang="en-US" dirty="0" smtClean="0"/>
              <a:t>Water is difficult to locate </a:t>
            </a:r>
            <a:endParaRPr lang="en-US" b="1" dirty="0"/>
          </a:p>
          <a:p>
            <a:r>
              <a:rPr lang="en-US" b="1" dirty="0" smtClean="0"/>
              <a:t>Observations/Voices: </a:t>
            </a:r>
          </a:p>
          <a:p>
            <a:pPr lvl="1">
              <a:lnSpc>
                <a:spcPct val="120000"/>
              </a:lnSpc>
            </a:pPr>
            <a:r>
              <a:rPr lang="en-US" dirty="0" smtClean="0"/>
              <a:t>4 out of 16 people selected water</a:t>
            </a:r>
          </a:p>
          <a:p>
            <a:pPr lvl="1">
              <a:lnSpc>
                <a:spcPct val="120000"/>
              </a:lnSpc>
            </a:pPr>
            <a:r>
              <a:rPr lang="en-US" dirty="0"/>
              <a:t>Of the 4 people that </a:t>
            </a:r>
            <a:r>
              <a:rPr lang="en-US" dirty="0" smtClean="0"/>
              <a:t>selected </a:t>
            </a:r>
            <a:r>
              <a:rPr lang="en-US" dirty="0"/>
              <a:t>water, </a:t>
            </a:r>
            <a:r>
              <a:rPr lang="en-US" dirty="0" smtClean="0"/>
              <a:t>2 of them couldn’t find the water</a:t>
            </a:r>
          </a:p>
          <a:p>
            <a:pPr lvl="1">
              <a:lnSpc>
                <a:spcPct val="120000"/>
              </a:lnSpc>
            </a:pPr>
            <a:r>
              <a:rPr lang="en-US" dirty="0" smtClean="0"/>
              <a:t>One person clicked all drinks and went back and forth on </a:t>
            </a:r>
            <a:r>
              <a:rPr lang="en-US" sz="1900" dirty="0" smtClean="0"/>
              <a:t>a few pages to look for it</a:t>
            </a:r>
          </a:p>
          <a:p>
            <a:pPr lvl="1">
              <a:lnSpc>
                <a:spcPct val="120000"/>
              </a:lnSpc>
            </a:pPr>
            <a:r>
              <a:rPr lang="en-US" sz="1700" b="1" dirty="0" smtClean="0"/>
              <a:t>“</a:t>
            </a:r>
            <a:r>
              <a:rPr lang="en-US" sz="1700" i="1" dirty="0" smtClean="0"/>
              <a:t>I </a:t>
            </a:r>
            <a:r>
              <a:rPr lang="en-US" sz="1700" i="1" dirty="0"/>
              <a:t>would make the water button a separate button so you don’t have to use the interface to navigate to it</a:t>
            </a:r>
            <a:r>
              <a:rPr lang="en-US" sz="1700" i="1" dirty="0" smtClean="0"/>
              <a:t>.</a:t>
            </a:r>
            <a:r>
              <a:rPr lang="en-US" sz="1700" dirty="0" smtClean="0"/>
              <a:t>”</a:t>
            </a:r>
          </a:p>
          <a:p>
            <a:r>
              <a:rPr lang="en-US" b="1" dirty="0" smtClean="0"/>
              <a:t>Recommendation: </a:t>
            </a:r>
          </a:p>
          <a:p>
            <a:pPr marL="201168" lvl="1" indent="0">
              <a:lnSpc>
                <a:spcPct val="120000"/>
              </a:lnSpc>
              <a:buNone/>
            </a:pPr>
            <a:r>
              <a:rPr lang="en-US" dirty="0" smtClean="0"/>
              <a:t>Take water out of the touch screen and create a physical button next to the ‘push’ button, so users don’t waste time searching for it on the screen. </a:t>
            </a:r>
          </a:p>
        </p:txBody>
      </p:sp>
      <p:sp>
        <p:nvSpPr>
          <p:cNvPr id="6" name="Rectangle 5"/>
          <p:cNvSpPr/>
          <p:nvPr/>
        </p:nvSpPr>
        <p:spPr>
          <a:xfrm>
            <a:off x="8775033" y="2292760"/>
            <a:ext cx="617186" cy="523673"/>
          </a:xfrm>
          <a:prstGeom prst="rect">
            <a:avLst/>
          </a:prstGeom>
          <a:noFill/>
          <a:ln w="571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01542234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Problems </a:t>
            </a:r>
            <a:endParaRPr lang="en-US" dirty="0"/>
          </a:p>
        </p:txBody>
      </p:sp>
      <p:sp>
        <p:nvSpPr>
          <p:cNvPr id="3" name="Content Placeholder 2"/>
          <p:cNvSpPr>
            <a:spLocks noGrp="1"/>
          </p:cNvSpPr>
          <p:nvPr>
            <p:ph sz="half" idx="1"/>
          </p:nvPr>
        </p:nvSpPr>
        <p:spPr>
          <a:xfrm>
            <a:off x="1097277" y="1845734"/>
            <a:ext cx="7260659" cy="4023360"/>
          </a:xfrm>
        </p:spPr>
        <p:txBody>
          <a:bodyPr>
            <a:normAutofit lnSpcReduction="10000"/>
          </a:bodyPr>
          <a:lstStyle/>
          <a:p>
            <a:r>
              <a:rPr lang="en-US" b="1" dirty="0" smtClean="0"/>
              <a:t>Problem: </a:t>
            </a:r>
            <a:r>
              <a:rPr lang="en-US" dirty="0" smtClean="0"/>
              <a:t>Water is a two step process</a:t>
            </a:r>
            <a:endParaRPr lang="en-US" b="1" dirty="0"/>
          </a:p>
          <a:p>
            <a:r>
              <a:rPr lang="en-US" b="1" dirty="0" smtClean="0"/>
              <a:t>Observations/Voices: </a:t>
            </a:r>
          </a:p>
          <a:p>
            <a:pPr lvl="1">
              <a:lnSpc>
                <a:spcPct val="120000"/>
              </a:lnSpc>
            </a:pPr>
            <a:r>
              <a:rPr lang="en-US" dirty="0" smtClean="0"/>
              <a:t>4 out of 16 people selected water</a:t>
            </a:r>
          </a:p>
          <a:p>
            <a:pPr lvl="1">
              <a:lnSpc>
                <a:spcPct val="120000"/>
              </a:lnSpc>
            </a:pPr>
            <a:r>
              <a:rPr lang="en-US" dirty="0" smtClean="0"/>
              <a:t>One user selected the water button, tried to press the “push” button and pressed water again</a:t>
            </a:r>
          </a:p>
          <a:p>
            <a:pPr lvl="1">
              <a:lnSpc>
                <a:spcPct val="120000"/>
              </a:lnSpc>
            </a:pPr>
            <a:r>
              <a:rPr lang="en-US" i="1" dirty="0" smtClean="0"/>
              <a:t>Another user said: “Make </a:t>
            </a:r>
            <a:r>
              <a:rPr lang="en-US" i="1" dirty="0"/>
              <a:t>the water button a one button </a:t>
            </a:r>
            <a:r>
              <a:rPr lang="en-US" i="1" dirty="0" smtClean="0"/>
              <a:t>process”</a:t>
            </a:r>
            <a:endParaRPr lang="en-US" dirty="0"/>
          </a:p>
          <a:p>
            <a:r>
              <a:rPr lang="en-US" b="1" dirty="0" smtClean="0"/>
              <a:t>Recommendation: </a:t>
            </a:r>
          </a:p>
          <a:p>
            <a:pPr marL="201168" lvl="1" indent="0">
              <a:lnSpc>
                <a:spcPct val="120000"/>
              </a:lnSpc>
              <a:buNone/>
            </a:pPr>
            <a:r>
              <a:rPr lang="en-US" dirty="0"/>
              <a:t>Take water out of the touch screen and create a physical button next to the ‘push’ button</a:t>
            </a:r>
            <a:r>
              <a:rPr lang="en-US" dirty="0" smtClean="0"/>
              <a:t>. Water </a:t>
            </a:r>
            <a:r>
              <a:rPr lang="en-US" dirty="0"/>
              <a:t>is a complementary beverage so it should be quick and easy for the user to get it, so they don</a:t>
            </a:r>
            <a:r>
              <a:rPr lang="fr-FR" dirty="0"/>
              <a:t>’</a:t>
            </a:r>
            <a:r>
              <a:rPr lang="en-US" dirty="0"/>
              <a:t>t spend more time than they need to at the machine. </a:t>
            </a:r>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3095" r="40589" b="3095"/>
          <a:stretch/>
        </p:blipFill>
        <p:spPr>
          <a:xfrm rot="5400000">
            <a:off x="8823160" y="656536"/>
            <a:ext cx="2446706" cy="3157596"/>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6008" t="4585" r="41184"/>
          <a:stretch/>
        </p:blipFill>
        <p:spPr>
          <a:xfrm rot="5400000">
            <a:off x="8881477" y="3251148"/>
            <a:ext cx="2330073" cy="3157595"/>
          </a:xfrm>
          <a:prstGeom prst="rect">
            <a:avLst/>
          </a:prstGeom>
        </p:spPr>
      </p:pic>
    </p:spTree>
    <p:extLst>
      <p:ext uri="{BB962C8B-B14F-4D97-AF65-F5344CB8AC3E}">
        <p14:creationId xmlns:p14="http://schemas.microsoft.com/office/powerpoint/2010/main" val="11640949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Research</a:t>
            </a:r>
            <a:endParaRPr lang="en-US" dirty="0"/>
          </a:p>
        </p:txBody>
      </p:sp>
      <p:sp>
        <p:nvSpPr>
          <p:cNvPr id="7" name="Content Placeholder 6"/>
          <p:cNvSpPr>
            <a:spLocks noGrp="1"/>
          </p:cNvSpPr>
          <p:nvPr>
            <p:ph sz="half" idx="1"/>
          </p:nvPr>
        </p:nvSpPr>
        <p:spPr/>
        <p:txBody>
          <a:bodyPr>
            <a:normAutofit lnSpcReduction="10000"/>
          </a:bodyPr>
          <a:lstStyle/>
          <a:p>
            <a:pPr lvl="1">
              <a:lnSpc>
                <a:spcPct val="120000"/>
              </a:lnSpc>
            </a:pPr>
            <a:r>
              <a:rPr lang="en-US" dirty="0" smtClean="0"/>
              <a:t>Developed in 2009 to boost falling Coke sales</a:t>
            </a:r>
          </a:p>
          <a:p>
            <a:pPr lvl="1">
              <a:lnSpc>
                <a:spcPct val="120000"/>
              </a:lnSpc>
            </a:pPr>
            <a:r>
              <a:rPr lang="en-US" dirty="0" smtClean="0"/>
              <a:t>Target audience: Millennials </a:t>
            </a:r>
          </a:p>
          <a:p>
            <a:pPr lvl="1">
              <a:lnSpc>
                <a:spcPct val="120000"/>
              </a:lnSpc>
            </a:pPr>
            <a:r>
              <a:rPr lang="en-US" dirty="0" smtClean="0"/>
              <a:t>Has over 100 drink combinations</a:t>
            </a:r>
          </a:p>
          <a:p>
            <a:pPr lvl="1">
              <a:lnSpc>
                <a:spcPct val="120000"/>
              </a:lnSpc>
            </a:pPr>
            <a:r>
              <a:rPr lang="en-US" dirty="0" smtClean="0"/>
              <a:t>Uses small cartridges with flavors instead of large boxes of syrup </a:t>
            </a:r>
          </a:p>
          <a:p>
            <a:pPr lvl="1">
              <a:lnSpc>
                <a:spcPct val="120000"/>
              </a:lnSpc>
            </a:pPr>
            <a:r>
              <a:rPr lang="en-US" dirty="0" smtClean="0"/>
              <a:t>Design was collaboration with in-house </a:t>
            </a:r>
            <a:r>
              <a:rPr lang="en-US" dirty="0"/>
              <a:t>Industrial Design </a:t>
            </a:r>
            <a:r>
              <a:rPr lang="en-US" dirty="0" smtClean="0"/>
              <a:t>Team with other companies </a:t>
            </a:r>
            <a:r>
              <a:rPr lang="en-US" dirty="0"/>
              <a:t>s</a:t>
            </a:r>
            <a:r>
              <a:rPr lang="en-US" dirty="0" smtClean="0"/>
              <a:t>uch as</a:t>
            </a:r>
            <a:r>
              <a:rPr lang="en-US" dirty="0"/>
              <a:t> Pininfarina </a:t>
            </a:r>
            <a:r>
              <a:rPr lang="en-US" dirty="0" smtClean="0"/>
              <a:t>Extra, who have done design work for Ferrari</a:t>
            </a:r>
          </a:p>
          <a:p>
            <a:endParaRPr lang="en-US" dirty="0" smtClean="0"/>
          </a:p>
          <a:p>
            <a:endParaRPr lang="en-US" dirty="0"/>
          </a:p>
        </p:txBody>
      </p:sp>
      <p:sp>
        <p:nvSpPr>
          <p:cNvPr id="8" name="Content Placeholder 7"/>
          <p:cNvSpPr>
            <a:spLocks noGrp="1"/>
          </p:cNvSpPr>
          <p:nvPr>
            <p:ph sz="half" idx="2"/>
          </p:nvPr>
        </p:nvSpPr>
        <p:spPr/>
        <p:txBody>
          <a:bodyPr>
            <a:normAutofit lnSpcReduction="10000"/>
          </a:bodyPr>
          <a:lstStyle/>
          <a:p>
            <a:pPr>
              <a:lnSpc>
                <a:spcPct val="110000"/>
              </a:lnSpc>
            </a:pPr>
            <a:r>
              <a:rPr lang="en-US" dirty="0"/>
              <a:t>“</a:t>
            </a:r>
            <a:r>
              <a:rPr lang="en-US" i="1" dirty="0"/>
              <a:t>We’ve proven prelaunch and in-market that when a restaurant has Coca-Cola Freestyle, their traffic, incidence and beverage servings grow anywhere from single to double digits</a:t>
            </a:r>
            <a:r>
              <a:rPr lang="en-US" dirty="0"/>
              <a:t>,” says Jennifer Mann, VP and general manager, Coca-Cola Freestyle. </a:t>
            </a:r>
            <a:endParaRPr lang="en-US" dirty="0" smtClean="0"/>
          </a:p>
          <a:p>
            <a:pPr>
              <a:lnSpc>
                <a:spcPct val="110000"/>
              </a:lnSpc>
            </a:pPr>
            <a:r>
              <a:rPr lang="en-US" dirty="0" smtClean="0"/>
              <a:t>“</a:t>
            </a:r>
            <a:r>
              <a:rPr lang="en-US" i="1" dirty="0"/>
              <a:t>They expect unlimited choice, personalized and delivered through multiple channels at maximum </a:t>
            </a:r>
            <a:r>
              <a:rPr lang="en-US" i="1" dirty="0" smtClean="0"/>
              <a:t>speed</a:t>
            </a:r>
            <a:r>
              <a:rPr lang="en-US" dirty="0" smtClean="0"/>
              <a:t>,” says </a:t>
            </a:r>
            <a:r>
              <a:rPr lang="en-US" dirty="0"/>
              <a:t>Joe Tripodi, Chief Marketing and Commercial </a:t>
            </a:r>
            <a:r>
              <a:rPr lang="en-US" dirty="0" smtClean="0"/>
              <a:t>Officer of </a:t>
            </a:r>
            <a:r>
              <a:rPr lang="en-US" dirty="0"/>
              <a:t>The </a:t>
            </a:r>
            <a:r>
              <a:rPr lang="en-US" dirty="0" smtClean="0"/>
              <a:t>Coca-Cola</a:t>
            </a:r>
            <a:r>
              <a:rPr lang="en-US" dirty="0"/>
              <a:t> Company  </a:t>
            </a:r>
          </a:p>
        </p:txBody>
      </p:sp>
    </p:spTree>
    <p:extLst>
      <p:ext uri="{BB962C8B-B14F-4D97-AF65-F5344CB8AC3E}">
        <p14:creationId xmlns:p14="http://schemas.microsoft.com/office/powerpoint/2010/main" val="139713820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Problems </a:t>
            </a:r>
            <a:endParaRPr lang="en-US" dirty="0"/>
          </a:p>
        </p:txBody>
      </p:sp>
      <p:sp>
        <p:nvSpPr>
          <p:cNvPr id="3" name="Content Placeholder 2"/>
          <p:cNvSpPr>
            <a:spLocks noGrp="1"/>
          </p:cNvSpPr>
          <p:nvPr>
            <p:ph sz="half" idx="1"/>
          </p:nvPr>
        </p:nvSpPr>
        <p:spPr>
          <a:xfrm>
            <a:off x="1097278" y="1845734"/>
            <a:ext cx="6474596" cy="4023360"/>
          </a:xfrm>
        </p:spPr>
        <p:txBody>
          <a:bodyPr/>
          <a:lstStyle/>
          <a:p>
            <a:r>
              <a:rPr lang="en-US" b="1" dirty="0" smtClean="0"/>
              <a:t>Problem: </a:t>
            </a:r>
            <a:r>
              <a:rPr lang="en-US" dirty="0" smtClean="0"/>
              <a:t>Ice dispensing too fast</a:t>
            </a:r>
            <a:endParaRPr lang="en-US" dirty="0"/>
          </a:p>
          <a:p>
            <a:r>
              <a:rPr lang="en-US" b="1" dirty="0" smtClean="0"/>
              <a:t>Observations/Voices: </a:t>
            </a:r>
          </a:p>
          <a:p>
            <a:pPr lvl="1"/>
            <a:r>
              <a:rPr lang="en-US" dirty="0"/>
              <a:t>3 people poured ice out of the cup after dispensing it</a:t>
            </a:r>
          </a:p>
          <a:p>
            <a:pPr lvl="1"/>
            <a:r>
              <a:rPr lang="en-US" dirty="0" smtClean="0"/>
              <a:t>One user answered what would you change with: “</a:t>
            </a:r>
            <a:r>
              <a:rPr lang="en-US" i="1" dirty="0" smtClean="0"/>
              <a:t>Less </a:t>
            </a:r>
            <a:r>
              <a:rPr lang="en-US" i="1" dirty="0"/>
              <a:t>ice being dispensed </a:t>
            </a:r>
            <a:r>
              <a:rPr lang="en-US" i="1" dirty="0" smtClean="0"/>
              <a:t>“</a:t>
            </a:r>
            <a:endParaRPr lang="en-US" b="1" dirty="0"/>
          </a:p>
          <a:p>
            <a:r>
              <a:rPr lang="en-US" b="1" dirty="0" smtClean="0"/>
              <a:t>Recommendation: </a:t>
            </a:r>
          </a:p>
          <a:p>
            <a:r>
              <a:rPr lang="en-US" dirty="0" smtClean="0"/>
              <a:t>The ice should be dispensed more slowly </a:t>
            </a:r>
          </a:p>
          <a:p>
            <a:r>
              <a:rPr lang="en-US" dirty="0" smtClean="0"/>
              <a:t> </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080" t="12527" r="10140" b="9408"/>
          <a:stretch/>
        </p:blipFill>
        <p:spPr>
          <a:xfrm>
            <a:off x="7997881" y="2037376"/>
            <a:ext cx="3157799" cy="3831718"/>
          </a:xfrm>
          <a:prstGeom prst="rect">
            <a:avLst/>
          </a:prstGeom>
        </p:spPr>
      </p:pic>
    </p:spTree>
    <p:extLst>
      <p:ext uri="{BB962C8B-B14F-4D97-AF65-F5344CB8AC3E}">
        <p14:creationId xmlns:p14="http://schemas.microsoft.com/office/powerpoint/2010/main" val="199681004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Problems </a:t>
            </a:r>
            <a:endParaRPr lang="en-US" dirty="0"/>
          </a:p>
        </p:txBody>
      </p:sp>
      <p:sp>
        <p:nvSpPr>
          <p:cNvPr id="3" name="Content Placeholder 2"/>
          <p:cNvSpPr>
            <a:spLocks noGrp="1"/>
          </p:cNvSpPr>
          <p:nvPr>
            <p:ph sz="half" idx="1"/>
          </p:nvPr>
        </p:nvSpPr>
        <p:spPr>
          <a:xfrm>
            <a:off x="1097278" y="1845734"/>
            <a:ext cx="6474596" cy="4023360"/>
          </a:xfrm>
        </p:spPr>
        <p:txBody>
          <a:bodyPr>
            <a:normAutofit fontScale="85000" lnSpcReduction="20000"/>
          </a:bodyPr>
          <a:lstStyle/>
          <a:p>
            <a:r>
              <a:rPr lang="en-US" b="1" dirty="0" smtClean="0"/>
              <a:t>Problem: </a:t>
            </a:r>
            <a:r>
              <a:rPr lang="en-US" dirty="0" smtClean="0"/>
              <a:t>People struggled to locate the ice dispenser </a:t>
            </a:r>
            <a:endParaRPr lang="en-US" b="1" dirty="0"/>
          </a:p>
          <a:p>
            <a:r>
              <a:rPr lang="en-US" b="1" dirty="0" smtClean="0"/>
              <a:t>Observations/Voices: </a:t>
            </a:r>
          </a:p>
          <a:p>
            <a:pPr lvl="1"/>
            <a:r>
              <a:rPr lang="en-US" dirty="0" smtClean="0"/>
              <a:t>Most people that wanted ice went for it first</a:t>
            </a:r>
          </a:p>
          <a:p>
            <a:pPr lvl="1"/>
            <a:r>
              <a:rPr lang="en-US" dirty="0" smtClean="0"/>
              <a:t>4 people visibly struggled to find it, some clicking through different screens</a:t>
            </a:r>
          </a:p>
          <a:p>
            <a:pPr lvl="1"/>
            <a:r>
              <a:rPr lang="en-US" dirty="0" smtClean="0"/>
              <a:t>One user even turned to their friend and asked where the ice was </a:t>
            </a:r>
            <a:endParaRPr lang="en-US" dirty="0"/>
          </a:p>
          <a:p>
            <a:r>
              <a:rPr lang="en-US" b="1" dirty="0" smtClean="0"/>
              <a:t>Recommendation: </a:t>
            </a:r>
          </a:p>
          <a:p>
            <a:pPr>
              <a:lnSpc>
                <a:spcPct val="120000"/>
              </a:lnSpc>
            </a:pPr>
            <a:r>
              <a:rPr lang="en-US" dirty="0" smtClean="0"/>
              <a:t>Change the design of the physical machine so the user can more easily see the flow of the machine – if the coke wave is moved to the middle of the machine the user’s eye will follow it down. The screen could then be made larger. </a:t>
            </a:r>
          </a:p>
          <a:p>
            <a:pPr>
              <a:lnSpc>
                <a:spcPct val="120000"/>
              </a:lnSpc>
            </a:pPr>
            <a:r>
              <a:rPr lang="en-US" dirty="0" smtClean="0"/>
              <a:t>Remove ice lever and </a:t>
            </a:r>
            <a:r>
              <a:rPr lang="en-US" dirty="0"/>
              <a:t>create a physical button next to the ‘push’ button </a:t>
            </a:r>
            <a:endParaRPr lang="en-US" dirty="0" smtClean="0"/>
          </a:p>
          <a:p>
            <a:pPr>
              <a:lnSpc>
                <a:spcPct val="120000"/>
              </a:lnSpc>
            </a:pPr>
            <a:endParaRPr lang="en-US" dirty="0" smtClean="0"/>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7099999" y="1112488"/>
            <a:ext cx="5676254" cy="4257191"/>
          </a:xfrm>
          <a:prstGeom prst="rect">
            <a:avLst/>
          </a:prstGeom>
        </p:spPr>
      </p:pic>
    </p:spTree>
    <p:extLst>
      <p:ext uri="{BB962C8B-B14F-4D97-AF65-F5344CB8AC3E}">
        <p14:creationId xmlns:p14="http://schemas.microsoft.com/office/powerpoint/2010/main" val="12019383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Problems </a:t>
            </a:r>
            <a:endParaRPr lang="en-US" dirty="0"/>
          </a:p>
        </p:txBody>
      </p:sp>
      <p:sp>
        <p:nvSpPr>
          <p:cNvPr id="3" name="Content Placeholder 2"/>
          <p:cNvSpPr>
            <a:spLocks noGrp="1"/>
          </p:cNvSpPr>
          <p:nvPr>
            <p:ph sz="half" idx="1"/>
          </p:nvPr>
        </p:nvSpPr>
        <p:spPr>
          <a:xfrm>
            <a:off x="1097278" y="1845734"/>
            <a:ext cx="6474596" cy="4023360"/>
          </a:xfrm>
        </p:spPr>
        <p:txBody>
          <a:bodyPr>
            <a:normAutofit fontScale="85000" lnSpcReduction="10000"/>
          </a:bodyPr>
          <a:lstStyle/>
          <a:p>
            <a:pPr>
              <a:lnSpc>
                <a:spcPct val="100000"/>
              </a:lnSpc>
            </a:pPr>
            <a:r>
              <a:rPr lang="en-US" b="1" dirty="0" smtClean="0"/>
              <a:t>Problem: </a:t>
            </a:r>
            <a:r>
              <a:rPr lang="en-US" dirty="0" smtClean="0"/>
              <a:t>No participants knew about the app</a:t>
            </a:r>
            <a:endParaRPr lang="en-US" b="1" dirty="0"/>
          </a:p>
          <a:p>
            <a:pPr>
              <a:lnSpc>
                <a:spcPct val="100000"/>
              </a:lnSpc>
            </a:pPr>
            <a:r>
              <a:rPr lang="en-US" b="1" dirty="0" smtClean="0"/>
              <a:t>Observations/Voices: </a:t>
            </a:r>
          </a:p>
          <a:p>
            <a:pPr lvl="1">
              <a:lnSpc>
                <a:spcPct val="100000"/>
              </a:lnSpc>
            </a:pPr>
            <a:r>
              <a:rPr lang="en-US" dirty="0" smtClean="0"/>
              <a:t>No one used the QR code on the home screen</a:t>
            </a:r>
          </a:p>
          <a:p>
            <a:pPr lvl="1">
              <a:lnSpc>
                <a:spcPct val="100000"/>
              </a:lnSpc>
            </a:pPr>
            <a:r>
              <a:rPr lang="en-US" dirty="0" smtClean="0"/>
              <a:t>Of all the participants we spoke to, none had downloaded the app or even heard of it</a:t>
            </a:r>
            <a:endParaRPr lang="en-US" dirty="0"/>
          </a:p>
          <a:p>
            <a:pPr>
              <a:lnSpc>
                <a:spcPct val="100000"/>
              </a:lnSpc>
            </a:pPr>
            <a:r>
              <a:rPr lang="en-US" b="1" dirty="0" smtClean="0"/>
              <a:t>Recommendation: </a:t>
            </a:r>
          </a:p>
          <a:p>
            <a:pPr>
              <a:lnSpc>
                <a:spcPct val="120000"/>
              </a:lnSpc>
            </a:pPr>
            <a:r>
              <a:rPr lang="en-US" dirty="0" smtClean="0"/>
              <a:t>Make it more clear what the QR code does and is for since none of our users new what it was for. </a:t>
            </a:r>
          </a:p>
          <a:p>
            <a:pPr>
              <a:lnSpc>
                <a:spcPct val="120000"/>
              </a:lnSpc>
            </a:pPr>
            <a:r>
              <a:rPr lang="en-US" dirty="0" smtClean="0"/>
              <a:t>A QR code has the affordance of something that should be scanned to give the phone information, not a way to send the coke machine information. The App should have a barcode and the user should hold their phone up to the screen. </a:t>
            </a:r>
            <a:endParaRPr lang="en-US" dirty="0"/>
          </a:p>
        </p:txBody>
      </p:sp>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r="33290"/>
          <a:stretch/>
        </p:blipFill>
        <p:spPr>
          <a:xfrm rot="5400000">
            <a:off x="7475745" y="129183"/>
            <a:ext cx="4040912" cy="4543036"/>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48800" y="2029623"/>
            <a:ext cx="2318919" cy="4122523"/>
          </a:xfrm>
          <a:prstGeom prst="rect">
            <a:avLst/>
          </a:prstGeom>
        </p:spPr>
      </p:pic>
    </p:spTree>
    <p:extLst>
      <p:ext uri="{BB962C8B-B14F-4D97-AF65-F5344CB8AC3E}">
        <p14:creationId xmlns:p14="http://schemas.microsoft.com/office/powerpoint/2010/main" val="20213600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Problems </a:t>
            </a:r>
            <a:endParaRPr lang="en-US" dirty="0"/>
          </a:p>
        </p:txBody>
      </p:sp>
      <p:sp>
        <p:nvSpPr>
          <p:cNvPr id="3" name="Content Placeholder 2"/>
          <p:cNvSpPr>
            <a:spLocks noGrp="1"/>
          </p:cNvSpPr>
          <p:nvPr>
            <p:ph sz="half" idx="1"/>
          </p:nvPr>
        </p:nvSpPr>
        <p:spPr>
          <a:xfrm>
            <a:off x="1097278" y="1845733"/>
            <a:ext cx="10517206" cy="4539025"/>
          </a:xfrm>
        </p:spPr>
        <p:txBody>
          <a:bodyPr>
            <a:normAutofit fontScale="70000" lnSpcReduction="20000"/>
          </a:bodyPr>
          <a:lstStyle/>
          <a:p>
            <a:pPr>
              <a:lnSpc>
                <a:spcPct val="120000"/>
              </a:lnSpc>
            </a:pPr>
            <a:r>
              <a:rPr lang="en-US" sz="2200" b="1" dirty="0" smtClean="0"/>
              <a:t>Problem: </a:t>
            </a:r>
            <a:r>
              <a:rPr lang="en-US" sz="2200" dirty="0" smtClean="0"/>
              <a:t>Touch screen sensitivity </a:t>
            </a:r>
            <a:endParaRPr lang="en-US" sz="2200" b="1" dirty="0"/>
          </a:p>
          <a:p>
            <a:pPr>
              <a:lnSpc>
                <a:spcPct val="120000"/>
              </a:lnSpc>
            </a:pPr>
            <a:r>
              <a:rPr lang="en-US" sz="2200" b="1" dirty="0" smtClean="0"/>
              <a:t>Observations/Voices: </a:t>
            </a:r>
          </a:p>
          <a:p>
            <a:pPr lvl="1">
              <a:lnSpc>
                <a:spcPct val="120000"/>
              </a:lnSpc>
            </a:pPr>
            <a:r>
              <a:rPr lang="en-US" sz="2200" dirty="0" smtClean="0"/>
              <a:t>One user suggested: “</a:t>
            </a:r>
            <a:r>
              <a:rPr lang="en-US" sz="2200" i="1" dirty="0" smtClean="0"/>
              <a:t>Perhaps </a:t>
            </a:r>
            <a:r>
              <a:rPr lang="en-US" sz="2200" i="1" dirty="0"/>
              <a:t>make the display cover closer to the touch screen for better accuracy</a:t>
            </a:r>
            <a:r>
              <a:rPr lang="en-US" sz="2200" i="1" dirty="0" smtClean="0"/>
              <a:t>.”</a:t>
            </a:r>
            <a:endParaRPr lang="en-US" sz="2200" dirty="0" smtClean="0"/>
          </a:p>
          <a:p>
            <a:pPr lvl="1">
              <a:lnSpc>
                <a:spcPct val="120000"/>
              </a:lnSpc>
            </a:pPr>
            <a:r>
              <a:rPr lang="en-US" sz="2200" dirty="0"/>
              <a:t>4 people struggled with the touch screen, pressing items multiple times trying to make the screen </a:t>
            </a:r>
            <a:r>
              <a:rPr lang="en-US" sz="2200" dirty="0" smtClean="0"/>
              <a:t>work</a:t>
            </a:r>
          </a:p>
          <a:p>
            <a:pPr lvl="2">
              <a:lnSpc>
                <a:spcPct val="120000"/>
              </a:lnSpc>
            </a:pPr>
            <a:r>
              <a:rPr lang="en-US" sz="2200" dirty="0" smtClean="0"/>
              <a:t>One user became so frustrated that the machine was not responding to her touch that she threw her hands in the air</a:t>
            </a:r>
          </a:p>
          <a:p>
            <a:pPr lvl="2">
              <a:lnSpc>
                <a:spcPct val="120000"/>
              </a:lnSpc>
            </a:pPr>
            <a:r>
              <a:rPr lang="en-US" sz="2200" dirty="0" smtClean="0"/>
              <a:t>If it didn't work the first time users would rapidly press on the touch screen </a:t>
            </a:r>
            <a:endParaRPr lang="en-US" sz="2200" dirty="0"/>
          </a:p>
          <a:p>
            <a:pPr>
              <a:lnSpc>
                <a:spcPct val="120000"/>
              </a:lnSpc>
            </a:pPr>
            <a:r>
              <a:rPr lang="en-US" sz="2200" b="1" dirty="0" smtClean="0"/>
              <a:t>Recommendation: </a:t>
            </a:r>
          </a:p>
          <a:p>
            <a:pPr>
              <a:lnSpc>
                <a:spcPct val="120000"/>
              </a:lnSpc>
            </a:pPr>
            <a:r>
              <a:rPr lang="en-US" sz="2200" dirty="0" smtClean="0"/>
              <a:t>Having an more responsive touch screen would solve the problem</a:t>
            </a:r>
          </a:p>
          <a:p>
            <a:pPr>
              <a:lnSpc>
                <a:spcPct val="120000"/>
              </a:lnSpc>
            </a:pPr>
            <a:r>
              <a:rPr lang="en-US" sz="2200" dirty="0"/>
              <a:t>H</a:t>
            </a:r>
            <a:r>
              <a:rPr lang="en-US" sz="2200" dirty="0" smtClean="0"/>
              <a:t>aving less pages that a user needs to click through would alleviate some of the problems if the technology is not available to make a more accurate touch screen. </a:t>
            </a:r>
          </a:p>
          <a:p>
            <a:r>
              <a:rPr lang="en-US" dirty="0" smtClean="0"/>
              <a:t> </a:t>
            </a:r>
            <a:endParaRPr lang="en-US" dirty="0"/>
          </a:p>
        </p:txBody>
      </p:sp>
    </p:spTree>
    <p:extLst>
      <p:ext uri="{BB962C8B-B14F-4D97-AF65-F5344CB8AC3E}">
        <p14:creationId xmlns:p14="http://schemas.microsoft.com/office/powerpoint/2010/main" val="7770348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Problems </a:t>
            </a:r>
            <a:endParaRPr lang="en-US" dirty="0"/>
          </a:p>
        </p:txBody>
      </p:sp>
      <p:sp>
        <p:nvSpPr>
          <p:cNvPr id="3" name="Content Placeholder 2"/>
          <p:cNvSpPr>
            <a:spLocks noGrp="1"/>
          </p:cNvSpPr>
          <p:nvPr>
            <p:ph sz="half" idx="1"/>
          </p:nvPr>
        </p:nvSpPr>
        <p:spPr>
          <a:xfrm>
            <a:off x="1097278" y="1845733"/>
            <a:ext cx="6811480" cy="4458813"/>
          </a:xfrm>
        </p:spPr>
        <p:txBody>
          <a:bodyPr>
            <a:normAutofit fontScale="62500" lnSpcReduction="20000"/>
          </a:bodyPr>
          <a:lstStyle/>
          <a:p>
            <a:pPr>
              <a:lnSpc>
                <a:spcPct val="110000"/>
              </a:lnSpc>
            </a:pPr>
            <a:r>
              <a:rPr lang="en-US" b="1" dirty="0" smtClean="0"/>
              <a:t>Problem: </a:t>
            </a:r>
            <a:r>
              <a:rPr lang="en-US" dirty="0" smtClean="0"/>
              <a:t>Lack of intuitive navigational design. </a:t>
            </a:r>
            <a:endParaRPr lang="en-US" dirty="0"/>
          </a:p>
          <a:p>
            <a:pPr>
              <a:lnSpc>
                <a:spcPct val="110000"/>
              </a:lnSpc>
            </a:pPr>
            <a:r>
              <a:rPr lang="en-US" b="1" dirty="0" smtClean="0"/>
              <a:t>Observations/Voices: </a:t>
            </a:r>
          </a:p>
          <a:p>
            <a:pPr lvl="1">
              <a:lnSpc>
                <a:spcPct val="110000"/>
              </a:lnSpc>
            </a:pPr>
            <a:r>
              <a:rPr lang="en-US" dirty="0" smtClean="0"/>
              <a:t>A lime employee told us: “</a:t>
            </a:r>
            <a:r>
              <a:rPr lang="en-US" i="1" dirty="0" smtClean="0"/>
              <a:t>with the 4 </a:t>
            </a:r>
            <a:r>
              <a:rPr lang="en-US" i="1" dirty="0"/>
              <a:t>menu </a:t>
            </a:r>
            <a:r>
              <a:rPr lang="en-US" i="1" dirty="0" smtClean="0"/>
              <a:t>items on the home screen </a:t>
            </a:r>
            <a:r>
              <a:rPr lang="en-US" i="1" dirty="0"/>
              <a:t>people don’t know what items to </a:t>
            </a:r>
            <a:r>
              <a:rPr lang="en-US" i="1" dirty="0" smtClean="0"/>
              <a:t>select</a:t>
            </a:r>
            <a:r>
              <a:rPr lang="en-US" dirty="0" smtClean="0"/>
              <a:t>”</a:t>
            </a:r>
          </a:p>
          <a:p>
            <a:pPr lvl="1">
              <a:lnSpc>
                <a:spcPct val="110000"/>
              </a:lnSpc>
            </a:pPr>
            <a:r>
              <a:rPr lang="en-US" dirty="0" smtClean="0"/>
              <a:t>Another user said: “</a:t>
            </a:r>
            <a:r>
              <a:rPr lang="en-US" i="1" dirty="0"/>
              <a:t>It does not come with instructions so you have to figure out how the machine works</a:t>
            </a:r>
            <a:r>
              <a:rPr lang="en-US" i="1" dirty="0" smtClean="0"/>
              <a:t>.</a:t>
            </a:r>
            <a:r>
              <a:rPr lang="en-US" dirty="0" smtClean="0"/>
              <a:t>” </a:t>
            </a:r>
          </a:p>
          <a:p>
            <a:pPr lvl="1">
              <a:lnSpc>
                <a:spcPct val="110000"/>
              </a:lnSpc>
            </a:pPr>
            <a:r>
              <a:rPr lang="en-US" dirty="0" smtClean="0"/>
              <a:t>One user pressed “all drinks”, then pressed back to find water </a:t>
            </a:r>
          </a:p>
          <a:p>
            <a:pPr lvl="1">
              <a:lnSpc>
                <a:spcPct val="110000"/>
              </a:lnSpc>
            </a:pPr>
            <a:r>
              <a:rPr lang="en-US" dirty="0" smtClean="0"/>
              <a:t>One user hesitated on the home page, pressed “low cal” then pressed the back button, then went to all drinks, then clicked on a drink, hovered over the screen for a while, found the back button before selecting coke</a:t>
            </a:r>
            <a:endParaRPr lang="en-US" b="1" dirty="0"/>
          </a:p>
          <a:p>
            <a:pPr>
              <a:lnSpc>
                <a:spcPct val="110000"/>
              </a:lnSpc>
            </a:pPr>
            <a:r>
              <a:rPr lang="en-US" b="1" dirty="0" smtClean="0"/>
              <a:t>Recommendation: </a:t>
            </a:r>
          </a:p>
          <a:p>
            <a:pPr>
              <a:lnSpc>
                <a:spcPct val="120000"/>
              </a:lnSpc>
            </a:pPr>
            <a:r>
              <a:rPr lang="en-US" dirty="0" smtClean="0"/>
              <a:t>There a too many different pages a user must click through, so it is easy to get lost in the interface. The user needs more feedback about what page they are on, and less pages to click through so they can locate what they are looking for. </a:t>
            </a:r>
          </a:p>
          <a:p>
            <a:pPr>
              <a:lnSpc>
                <a:spcPct val="120000"/>
              </a:lnSpc>
            </a:pPr>
            <a:r>
              <a:rPr lang="en-US" dirty="0" smtClean="0"/>
              <a:t>Fruit flavored should be removed because it doesn’t fit in with the other three selections. All drinks shows all the brands of drinks and low/no calorie and caffeine free take the user to a subset all of the drinks. Fruit flavors lists all of the syrups a user can add to the drink.  </a:t>
            </a:r>
            <a:endParaRPr lang="en-US" dirty="0"/>
          </a:p>
        </p:txBody>
      </p:sp>
      <p:pic>
        <p:nvPicPr>
          <p:cNvPr id="4" name="Picture 3"/>
          <p:cNvPicPr>
            <a:picLocks noChangeAspect="1"/>
          </p:cNvPicPr>
          <p:nvPr/>
        </p:nvPicPr>
        <p:blipFill rotWithShape="1">
          <a:blip r:embed="rId2">
            <a:extLst>
              <a:ext uri="{28A0092B-C50C-407E-A947-70E740481C1C}">
                <a14:useLocalDpi xmlns:a14="http://schemas.microsoft.com/office/drawing/2010/main" val="0"/>
              </a:ext>
            </a:extLst>
          </a:blip>
          <a:srcRect l="4080" t="12527" r="10140" b="45330"/>
          <a:stretch/>
        </p:blipFill>
        <p:spPr>
          <a:xfrm>
            <a:off x="8142803" y="1589504"/>
            <a:ext cx="3794528" cy="2485635"/>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9468853" y="4075139"/>
            <a:ext cx="2402305" cy="2402305"/>
          </a:xfrm>
          <a:prstGeom prst="rect">
            <a:avLst/>
          </a:prstGeom>
        </p:spPr>
      </p:pic>
    </p:spTree>
    <p:extLst>
      <p:ext uri="{BB962C8B-B14F-4D97-AF65-F5344CB8AC3E}">
        <p14:creationId xmlns:p14="http://schemas.microsoft.com/office/powerpoint/2010/main" val="18797662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Findings: Problems </a:t>
            </a:r>
            <a:endParaRPr lang="en-US" dirty="0"/>
          </a:p>
        </p:txBody>
      </p:sp>
      <p:sp>
        <p:nvSpPr>
          <p:cNvPr id="3" name="Content Placeholder 2"/>
          <p:cNvSpPr>
            <a:spLocks noGrp="1"/>
          </p:cNvSpPr>
          <p:nvPr>
            <p:ph sz="half" idx="1"/>
          </p:nvPr>
        </p:nvSpPr>
        <p:spPr>
          <a:xfrm>
            <a:off x="1097278" y="1845734"/>
            <a:ext cx="10180322" cy="4250266"/>
          </a:xfrm>
        </p:spPr>
        <p:txBody>
          <a:bodyPr>
            <a:normAutofit fontScale="77500" lnSpcReduction="20000"/>
          </a:bodyPr>
          <a:lstStyle/>
          <a:p>
            <a:pPr>
              <a:lnSpc>
                <a:spcPct val="120000"/>
              </a:lnSpc>
            </a:pPr>
            <a:r>
              <a:rPr lang="en-US" b="1" dirty="0" smtClean="0"/>
              <a:t>Problem: </a:t>
            </a:r>
            <a:r>
              <a:rPr lang="en-US" dirty="0" smtClean="0"/>
              <a:t>One machine leads to longer wait times because there is a choice and people spend longer at this machine than they would at a traditional soda fountain</a:t>
            </a:r>
            <a:endParaRPr lang="en-US" b="1" dirty="0"/>
          </a:p>
          <a:p>
            <a:pPr>
              <a:lnSpc>
                <a:spcPct val="120000"/>
              </a:lnSpc>
            </a:pPr>
            <a:r>
              <a:rPr lang="en-US" b="1" dirty="0" smtClean="0"/>
              <a:t>Observations/Voices: </a:t>
            </a:r>
          </a:p>
          <a:p>
            <a:pPr lvl="1">
              <a:lnSpc>
                <a:spcPct val="120000"/>
              </a:lnSpc>
            </a:pPr>
            <a:r>
              <a:rPr lang="en-US" dirty="0" smtClean="0"/>
              <a:t>4 participants spent more than 30 seconds standing at the machine</a:t>
            </a:r>
          </a:p>
          <a:p>
            <a:pPr lvl="1">
              <a:lnSpc>
                <a:spcPct val="120000"/>
              </a:lnSpc>
            </a:pPr>
            <a:r>
              <a:rPr lang="en-US" dirty="0" smtClean="0"/>
              <a:t>We observed 7 participants hesitate at different times in the process 	</a:t>
            </a:r>
          </a:p>
          <a:p>
            <a:pPr lvl="2">
              <a:lnSpc>
                <a:spcPct val="120000"/>
              </a:lnSpc>
            </a:pPr>
            <a:r>
              <a:rPr lang="en-US" dirty="0" smtClean="0"/>
              <a:t>One user went through 2 different drink choices before settling on one option</a:t>
            </a:r>
          </a:p>
          <a:p>
            <a:pPr lvl="2">
              <a:lnSpc>
                <a:spcPct val="120000"/>
              </a:lnSpc>
            </a:pPr>
            <a:r>
              <a:rPr lang="en-US" dirty="0" smtClean="0"/>
              <a:t>4 users pressed the back button at least once</a:t>
            </a:r>
          </a:p>
          <a:p>
            <a:pPr lvl="1">
              <a:lnSpc>
                <a:spcPct val="120000"/>
              </a:lnSpc>
            </a:pPr>
            <a:r>
              <a:rPr lang="en-US" dirty="0" smtClean="0"/>
              <a:t>The pages are slow to load on the machine </a:t>
            </a:r>
          </a:p>
          <a:p>
            <a:pPr lvl="1">
              <a:lnSpc>
                <a:spcPct val="120000"/>
              </a:lnSpc>
            </a:pPr>
            <a:r>
              <a:rPr lang="en-US" dirty="0" smtClean="0"/>
              <a:t>One user said the downside to the machine was: “</a:t>
            </a:r>
            <a:r>
              <a:rPr lang="en-US" i="1" dirty="0"/>
              <a:t>One one dispenser leads to backed up lines </a:t>
            </a:r>
            <a:r>
              <a:rPr lang="en-US" i="1" dirty="0" smtClean="0"/>
              <a:t>everywhere</a:t>
            </a:r>
            <a:r>
              <a:rPr lang="en-US" dirty="0" smtClean="0"/>
              <a:t>”</a:t>
            </a:r>
          </a:p>
          <a:p>
            <a:pPr lvl="1">
              <a:lnSpc>
                <a:spcPct val="120000"/>
              </a:lnSpc>
            </a:pPr>
            <a:r>
              <a:rPr lang="en-US" dirty="0" smtClean="0"/>
              <a:t>If a user walks away from the machine the next user has to press the start over button to go back to the home page</a:t>
            </a:r>
            <a:endParaRPr lang="en-US" dirty="0"/>
          </a:p>
          <a:p>
            <a:pPr>
              <a:lnSpc>
                <a:spcPct val="120000"/>
              </a:lnSpc>
            </a:pPr>
            <a:r>
              <a:rPr lang="en-US" b="1" dirty="0" smtClean="0"/>
              <a:t>Recommendation: </a:t>
            </a:r>
            <a:endParaRPr lang="en-US" b="1" dirty="0"/>
          </a:p>
          <a:p>
            <a:pPr>
              <a:lnSpc>
                <a:spcPct val="120000"/>
              </a:lnSpc>
            </a:pPr>
            <a:r>
              <a:rPr lang="en-US" dirty="0" smtClean="0"/>
              <a:t>Make the pages on the machine load pages more quickly, have a view so they user can simply walk up to the machine and see all of the choices on the home screen</a:t>
            </a:r>
            <a:endParaRPr lang="en-US" dirty="0"/>
          </a:p>
        </p:txBody>
      </p:sp>
    </p:spTree>
    <p:extLst>
      <p:ext uri="{BB962C8B-B14F-4D97-AF65-F5344CB8AC3E}">
        <p14:creationId xmlns:p14="http://schemas.microsoft.com/office/powerpoint/2010/main" val="8780266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 </a:t>
            </a:r>
            <a:r>
              <a:rPr lang="en-US" dirty="0" smtClean="0"/>
              <a:t>Other Problems *</a:t>
            </a:r>
            <a:endParaRPr lang="en-US" dirty="0"/>
          </a:p>
        </p:txBody>
      </p:sp>
      <p:sp>
        <p:nvSpPr>
          <p:cNvPr id="4" name="Content Placeholder 3"/>
          <p:cNvSpPr>
            <a:spLocks noGrp="1"/>
          </p:cNvSpPr>
          <p:nvPr>
            <p:ph sz="half" idx="2"/>
          </p:nvPr>
        </p:nvSpPr>
        <p:spPr>
          <a:xfrm>
            <a:off x="1188720" y="1861233"/>
            <a:ext cx="4745152" cy="4214103"/>
          </a:xfrm>
        </p:spPr>
        <p:txBody>
          <a:bodyPr/>
          <a:lstStyle/>
          <a:p>
            <a:pPr marL="457200" indent="-457200">
              <a:buFont typeface="+mj-lt"/>
              <a:buAutoNum type="arabicPeriod"/>
            </a:pPr>
            <a:r>
              <a:rPr lang="en-US" dirty="0" smtClean="0"/>
              <a:t>There are two QR codes on the machine that do different things</a:t>
            </a:r>
          </a:p>
          <a:p>
            <a:pPr marL="749808" lvl="1" indent="-457200"/>
            <a:r>
              <a:rPr lang="en-US" dirty="0" smtClean="0"/>
              <a:t>The one below the ice dispenser is for the phone to scan so the user can download the app. </a:t>
            </a:r>
          </a:p>
          <a:p>
            <a:pPr marL="749808" lvl="1" indent="-457200"/>
            <a:r>
              <a:rPr lang="en-US" dirty="0" smtClean="0"/>
              <a:t>The one on the screen is so the user can connect their app with favorite drink choices to the machine.</a:t>
            </a:r>
            <a:endParaRPr lang="en-US" dirty="0"/>
          </a:p>
        </p:txBody>
      </p:sp>
      <p:sp>
        <p:nvSpPr>
          <p:cNvPr id="5" name="Content Placeholder 3"/>
          <p:cNvSpPr txBox="1">
            <a:spLocks/>
          </p:cNvSpPr>
          <p:nvPr/>
        </p:nvSpPr>
        <p:spPr>
          <a:xfrm>
            <a:off x="7036232" y="6437656"/>
            <a:ext cx="5312819"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Open Sans"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Open Sans"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*Problems we noticed but did not observe</a:t>
            </a:r>
            <a:endParaRPr lang="en-US" dirty="0"/>
          </a:p>
        </p:txBody>
      </p:sp>
      <p:pic>
        <p:nvPicPr>
          <p:cNvPr id="8" name="Picture 7"/>
          <p:cNvPicPr>
            <a:picLocks noChangeAspect="1"/>
          </p:cNvPicPr>
          <p:nvPr/>
        </p:nvPicPr>
        <p:blipFill rotWithShape="1">
          <a:blip r:embed="rId2">
            <a:extLst>
              <a:ext uri="{28A0092B-C50C-407E-A947-70E740481C1C}">
                <a14:useLocalDpi xmlns:a14="http://schemas.microsoft.com/office/drawing/2010/main" val="0"/>
              </a:ext>
            </a:extLst>
          </a:blip>
          <a:srcRect r="74204"/>
          <a:stretch/>
        </p:blipFill>
        <p:spPr>
          <a:xfrm rot="5400000">
            <a:off x="7955362" y="3001607"/>
            <a:ext cx="1638053" cy="4762580"/>
          </a:xfrm>
          <a:prstGeom prst="rect">
            <a:avLst/>
          </a:prstGeom>
        </p:spPr>
      </p:pic>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93100" y="1948823"/>
            <a:ext cx="1375521" cy="2445370"/>
          </a:xfrm>
          <a:prstGeom prst="rect">
            <a:avLst/>
          </a:prstGeom>
        </p:spPr>
      </p:pic>
      <p:pic>
        <p:nvPicPr>
          <p:cNvPr id="10" name="Picture 9"/>
          <p:cNvPicPr>
            <a:picLocks noChangeAspect="1"/>
          </p:cNvPicPr>
          <p:nvPr/>
        </p:nvPicPr>
        <p:blipFill rotWithShape="1">
          <a:blip r:embed="rId4"/>
          <a:srcRect l="4420" t="45706"/>
          <a:stretch/>
        </p:blipFill>
        <p:spPr>
          <a:xfrm>
            <a:off x="7918314" y="1942234"/>
            <a:ext cx="3237365" cy="2451959"/>
          </a:xfrm>
          <a:prstGeom prst="rect">
            <a:avLst/>
          </a:prstGeom>
        </p:spPr>
      </p:pic>
    </p:spTree>
    <p:extLst>
      <p:ext uri="{BB962C8B-B14F-4D97-AF65-F5344CB8AC3E}">
        <p14:creationId xmlns:p14="http://schemas.microsoft.com/office/powerpoint/2010/main" val="165275066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Findings: </a:t>
            </a:r>
            <a:r>
              <a:rPr lang="en-US" dirty="0" smtClean="0"/>
              <a:t>Other Problems *</a:t>
            </a:r>
            <a:endParaRPr lang="en-US" dirty="0"/>
          </a:p>
        </p:txBody>
      </p:sp>
      <p:sp>
        <p:nvSpPr>
          <p:cNvPr id="3" name="Content Placeholder 2"/>
          <p:cNvSpPr>
            <a:spLocks noGrp="1"/>
          </p:cNvSpPr>
          <p:nvPr>
            <p:ph sz="half" idx="1"/>
          </p:nvPr>
        </p:nvSpPr>
        <p:spPr/>
        <p:txBody>
          <a:bodyPr/>
          <a:lstStyle/>
          <a:p>
            <a:pPr marL="457200" indent="-457200">
              <a:buFont typeface="+mj-lt"/>
              <a:buAutoNum type="arabicPeriod" startAt="2"/>
            </a:pPr>
            <a:r>
              <a:rPr lang="en-US" dirty="0" smtClean="0"/>
              <a:t>Handicap buttons are not very responsive and don’t allow for simple navigation of the screen. </a:t>
            </a:r>
            <a:endParaRPr lang="en-US" dirty="0"/>
          </a:p>
        </p:txBody>
      </p:sp>
      <p:sp>
        <p:nvSpPr>
          <p:cNvPr id="4" name="Content Placeholder 3"/>
          <p:cNvSpPr>
            <a:spLocks noGrp="1"/>
          </p:cNvSpPr>
          <p:nvPr>
            <p:ph sz="half" idx="2"/>
          </p:nvPr>
        </p:nvSpPr>
        <p:spPr/>
        <p:txBody>
          <a:bodyPr/>
          <a:lstStyle/>
          <a:p>
            <a:pPr marL="457200" indent="-457200">
              <a:buFont typeface="+mj-lt"/>
              <a:buAutoNum type="arabicPeriod" startAt="3"/>
            </a:pPr>
            <a:r>
              <a:rPr lang="en-US" dirty="0" smtClean="0"/>
              <a:t>The help button provides instructions that are slow and difficult to follow</a:t>
            </a:r>
            <a:endParaRPr lang="en-US" dirty="0"/>
          </a:p>
        </p:txBody>
      </p:sp>
      <p:sp>
        <p:nvSpPr>
          <p:cNvPr id="5" name="Content Placeholder 3"/>
          <p:cNvSpPr txBox="1">
            <a:spLocks/>
          </p:cNvSpPr>
          <p:nvPr/>
        </p:nvSpPr>
        <p:spPr>
          <a:xfrm>
            <a:off x="7020733" y="6464745"/>
            <a:ext cx="5312819" cy="4023360"/>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Open Sans"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Open Sans"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dirty="0" smtClean="0"/>
              <a:t>*Problems we noticed but did not observe</a:t>
            </a:r>
            <a:endParaRPr lang="en-US" dirty="0"/>
          </a:p>
        </p:txBody>
      </p:sp>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l="15692" t="3913" r="31292" b="7304"/>
          <a:stretch/>
        </p:blipFill>
        <p:spPr>
          <a:xfrm rot="5400000">
            <a:off x="1008865" y="2529495"/>
            <a:ext cx="2191967" cy="2753110"/>
          </a:xfrm>
          <a:prstGeom prst="rect">
            <a:avLst/>
          </a:prstGeom>
        </p:spPr>
      </p:pic>
      <p:pic>
        <p:nvPicPr>
          <p:cNvPr id="7" name="Picture 6"/>
          <p:cNvPicPr>
            <a:picLocks noChangeAspect="1"/>
          </p:cNvPicPr>
          <p:nvPr/>
        </p:nvPicPr>
        <p:blipFill rotWithShape="1">
          <a:blip r:embed="rId3">
            <a:extLst>
              <a:ext uri="{28A0092B-C50C-407E-A947-70E740481C1C}">
                <a14:useLocalDpi xmlns:a14="http://schemas.microsoft.com/office/drawing/2010/main" val="0"/>
              </a:ext>
            </a:extLst>
          </a:blip>
          <a:srcRect b="14612"/>
          <a:stretch/>
        </p:blipFill>
        <p:spPr>
          <a:xfrm>
            <a:off x="3112418" y="4203053"/>
            <a:ext cx="2922620" cy="187168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6096626" y="3212304"/>
            <a:ext cx="3411863" cy="2558897"/>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795654" y="3233519"/>
            <a:ext cx="3387620" cy="2540715"/>
          </a:xfrm>
          <a:prstGeom prst="rect">
            <a:avLst/>
          </a:prstGeom>
        </p:spPr>
      </p:pic>
    </p:spTree>
    <p:extLst>
      <p:ext uri="{BB962C8B-B14F-4D97-AF65-F5344CB8AC3E}">
        <p14:creationId xmlns:p14="http://schemas.microsoft.com/office/powerpoint/2010/main" val="950620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Recommended Redesign</a:t>
            </a:r>
            <a:endParaRPr lang="en-US" dirty="0"/>
          </a:p>
        </p:txBody>
      </p:sp>
      <p:pic>
        <p:nvPicPr>
          <p:cNvPr id="5" name="Picture 4"/>
          <p:cNvPicPr>
            <a:picLocks noChangeAspect="1"/>
          </p:cNvPicPr>
          <p:nvPr/>
        </p:nvPicPr>
        <p:blipFill>
          <a:blip r:embed="rId2"/>
          <a:stretch>
            <a:fillRect/>
          </a:stretch>
        </p:blipFill>
        <p:spPr>
          <a:xfrm>
            <a:off x="4507395" y="1876925"/>
            <a:ext cx="3486676" cy="4027929"/>
          </a:xfrm>
          <a:prstGeom prst="rect">
            <a:avLst/>
          </a:prstGeom>
        </p:spPr>
      </p:pic>
      <p:pic>
        <p:nvPicPr>
          <p:cNvPr id="10" name="Picture 9"/>
          <p:cNvPicPr>
            <a:picLocks noChangeAspect="1"/>
          </p:cNvPicPr>
          <p:nvPr/>
        </p:nvPicPr>
        <p:blipFill>
          <a:blip r:embed="rId3"/>
          <a:stretch>
            <a:fillRect/>
          </a:stretch>
        </p:blipFill>
        <p:spPr>
          <a:xfrm>
            <a:off x="8296223" y="1876925"/>
            <a:ext cx="3008360" cy="4027929"/>
          </a:xfrm>
          <a:prstGeom prst="rect">
            <a:avLst/>
          </a:prstGeom>
        </p:spPr>
      </p:pic>
      <p:pic>
        <p:nvPicPr>
          <p:cNvPr id="12" name="Picture 11"/>
          <p:cNvPicPr>
            <a:picLocks noChangeAspect="1"/>
          </p:cNvPicPr>
          <p:nvPr/>
        </p:nvPicPr>
        <p:blipFill>
          <a:blip r:embed="rId4"/>
          <a:stretch>
            <a:fillRect/>
          </a:stretch>
        </p:blipFill>
        <p:spPr>
          <a:xfrm>
            <a:off x="1048714" y="1876925"/>
            <a:ext cx="3171994" cy="4027929"/>
          </a:xfrm>
          <a:prstGeom prst="rect">
            <a:avLst/>
          </a:prstGeom>
        </p:spPr>
      </p:pic>
      <p:sp>
        <p:nvSpPr>
          <p:cNvPr id="6" name="Text Placeholder 2"/>
          <p:cNvSpPr txBox="1">
            <a:spLocks/>
          </p:cNvSpPr>
          <p:nvPr/>
        </p:nvSpPr>
        <p:spPr>
          <a:xfrm>
            <a:off x="1097279" y="5904854"/>
            <a:ext cx="3123429" cy="73628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Open Sans"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Open Sans"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smtClean="0"/>
              <a:t>Version 1 of machine Redesign</a:t>
            </a:r>
            <a:endParaRPr lang="en-US" sz="1600" dirty="0"/>
          </a:p>
        </p:txBody>
      </p:sp>
      <p:sp>
        <p:nvSpPr>
          <p:cNvPr id="7" name="Text Placeholder 2"/>
          <p:cNvSpPr txBox="1">
            <a:spLocks/>
          </p:cNvSpPr>
          <p:nvPr/>
        </p:nvSpPr>
        <p:spPr>
          <a:xfrm>
            <a:off x="4507395" y="5904854"/>
            <a:ext cx="2483840" cy="73628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Open Sans"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Open Sans"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smtClean="0"/>
              <a:t>Interface Option #1</a:t>
            </a:r>
            <a:endParaRPr lang="en-US" sz="1600" dirty="0"/>
          </a:p>
        </p:txBody>
      </p:sp>
      <p:sp>
        <p:nvSpPr>
          <p:cNvPr id="9" name="Text Placeholder 2"/>
          <p:cNvSpPr txBox="1">
            <a:spLocks/>
          </p:cNvSpPr>
          <p:nvPr/>
        </p:nvSpPr>
        <p:spPr>
          <a:xfrm>
            <a:off x="8296223" y="5897217"/>
            <a:ext cx="2483840" cy="736282"/>
          </a:xfrm>
          <a:prstGeom prst="rect">
            <a:avLst/>
          </a:prstGeom>
        </p:spPr>
        <p:txBody>
          <a:bodyPr vert="horz" lIns="0" tIns="45720" rIns="0" bIns="45720" rtlCol="0">
            <a:normAutofit/>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Open Sans"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Open Sans"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r>
              <a:rPr lang="en-US" sz="1600" dirty="0" smtClean="0"/>
              <a:t>Interface Option #2</a:t>
            </a:r>
            <a:endParaRPr lang="en-US" sz="1600" dirty="0"/>
          </a:p>
        </p:txBody>
      </p:sp>
    </p:spTree>
    <p:extLst>
      <p:ext uri="{BB962C8B-B14F-4D97-AF65-F5344CB8AC3E}">
        <p14:creationId xmlns:p14="http://schemas.microsoft.com/office/powerpoint/2010/main" val="120254813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703376" y="286603"/>
            <a:ext cx="5452304" cy="1450757"/>
          </a:xfrm>
        </p:spPr>
        <p:txBody>
          <a:bodyPr/>
          <a:lstStyle/>
          <a:p>
            <a:r>
              <a:rPr lang="en-US" dirty="0"/>
              <a:t>Recommended Redesign</a:t>
            </a:r>
          </a:p>
        </p:txBody>
      </p:sp>
      <p:sp>
        <p:nvSpPr>
          <p:cNvPr id="4" name="Content Placeholder 3"/>
          <p:cNvSpPr>
            <a:spLocks noGrp="1"/>
          </p:cNvSpPr>
          <p:nvPr>
            <p:ph sz="half" idx="2"/>
          </p:nvPr>
        </p:nvSpPr>
        <p:spPr>
          <a:xfrm>
            <a:off x="5842861" y="1845735"/>
            <a:ext cx="5312819" cy="4023360"/>
          </a:xfrm>
        </p:spPr>
        <p:txBody>
          <a:bodyPr>
            <a:normAutofit fontScale="85000" lnSpcReduction="20000"/>
          </a:bodyPr>
          <a:lstStyle/>
          <a:p>
            <a:pPr>
              <a:lnSpc>
                <a:spcPct val="120000"/>
              </a:lnSpc>
            </a:pPr>
            <a:r>
              <a:rPr lang="en-US" dirty="0" smtClean="0"/>
              <a:t>The </a:t>
            </a:r>
            <a:r>
              <a:rPr lang="en-US" dirty="0"/>
              <a:t>machine should have a separate button for water that is not on the screen in order to make the process of getting water faster. There should be an ice button next to the water button as users were not expecting to press on an ice lever.</a:t>
            </a:r>
          </a:p>
          <a:p>
            <a:pPr>
              <a:lnSpc>
                <a:spcPct val="120000"/>
              </a:lnSpc>
            </a:pPr>
            <a:r>
              <a:rPr lang="en-US" dirty="0"/>
              <a:t>There should be a barrier where the cup goes so the user can place the cup in the correct place and not spill liquid or ice over their hands.</a:t>
            </a:r>
          </a:p>
          <a:p>
            <a:pPr>
              <a:lnSpc>
                <a:spcPct val="120000"/>
              </a:lnSpc>
            </a:pPr>
            <a:r>
              <a:rPr lang="en-US" dirty="0"/>
              <a:t>There should be a QR code scanner rather than a QR code on the machine. The scanner should be next to the screen accompanied by a quick line about connecting your phone to the machine, so users are more aware it exists.</a:t>
            </a:r>
          </a:p>
          <a:p>
            <a:endParaRPr lang="en-US" dirty="0"/>
          </a:p>
        </p:txBody>
      </p:sp>
      <p:pic>
        <p:nvPicPr>
          <p:cNvPr id="5" name="Picture 4"/>
          <p:cNvPicPr>
            <a:picLocks noChangeAspect="1"/>
          </p:cNvPicPr>
          <p:nvPr/>
        </p:nvPicPr>
        <p:blipFill>
          <a:blip r:embed="rId3"/>
          <a:stretch>
            <a:fillRect/>
          </a:stretch>
        </p:blipFill>
        <p:spPr>
          <a:xfrm>
            <a:off x="691813" y="-3305149"/>
            <a:ext cx="10848146" cy="13739074"/>
          </a:xfrm>
          <a:prstGeom prst="rect">
            <a:avLst/>
          </a:prstGeom>
        </p:spPr>
      </p:pic>
    </p:spTree>
    <p:extLst>
      <p:ext uri="{BB962C8B-B14F-4D97-AF65-F5344CB8AC3E}">
        <p14:creationId xmlns:p14="http://schemas.microsoft.com/office/powerpoint/2010/main" val="779806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Description</a:t>
            </a:r>
            <a:endParaRPr lang="en-US" dirty="0"/>
          </a:p>
        </p:txBody>
      </p:sp>
      <p:sp>
        <p:nvSpPr>
          <p:cNvPr id="3" name="Text Placeholder 2"/>
          <p:cNvSpPr>
            <a:spLocks noGrp="1"/>
          </p:cNvSpPr>
          <p:nvPr>
            <p:ph type="body" idx="1"/>
          </p:nvPr>
        </p:nvSpPr>
        <p:spPr/>
        <p:txBody>
          <a:bodyPr/>
          <a:lstStyle/>
          <a:p>
            <a:r>
              <a:rPr lang="en-US" dirty="0" smtClean="0"/>
              <a:t>Coke Freestyle Machines</a:t>
            </a:r>
            <a:endParaRPr lang="en-US" dirty="0"/>
          </a:p>
        </p:txBody>
      </p:sp>
      <p:sp>
        <p:nvSpPr>
          <p:cNvPr id="6" name="Content Placeholder 5"/>
          <p:cNvSpPr>
            <a:spLocks noGrp="1"/>
          </p:cNvSpPr>
          <p:nvPr>
            <p:ph sz="quarter" idx="4"/>
          </p:nvPr>
        </p:nvSpPr>
        <p:spPr>
          <a:xfrm>
            <a:off x="5764696" y="1846052"/>
            <a:ext cx="5390984" cy="4114482"/>
          </a:xfrm>
        </p:spPr>
        <p:txBody>
          <a:bodyPr>
            <a:normAutofit fontScale="92500" lnSpcReduction="20000"/>
          </a:bodyPr>
          <a:lstStyle/>
          <a:p>
            <a:pPr>
              <a:lnSpc>
                <a:spcPct val="120000"/>
              </a:lnSpc>
            </a:pPr>
            <a:r>
              <a:rPr lang="en-US" b="1" dirty="0" smtClean="0"/>
              <a:t>Product Type: </a:t>
            </a:r>
            <a:r>
              <a:rPr lang="en-US" dirty="0" smtClean="0"/>
              <a:t>Touch Screen Soda Fountain</a:t>
            </a:r>
          </a:p>
          <a:p>
            <a:pPr>
              <a:lnSpc>
                <a:spcPts val="2280"/>
              </a:lnSpc>
            </a:pPr>
            <a:r>
              <a:rPr lang="en-US" b="1" dirty="0" smtClean="0"/>
              <a:t>Why Selected: </a:t>
            </a:r>
            <a:r>
              <a:rPr lang="en-US" dirty="0" smtClean="0"/>
              <a:t>We selected the Coke Freestyle machine because we had used this machine before, but never spent much time thinking about all of the problems with the machine. We also wanted to be able to ask users about their experiences using the product. We did some research and found that the machine was developed in 2009 to help revitalize the soft drink industry. We wanted to see if our users were more likely to get a drink if this machine was there and if they were using the application. </a:t>
            </a:r>
          </a:p>
          <a:p>
            <a:endParaRPr lang="en-US" dirty="0"/>
          </a:p>
        </p:txBody>
      </p:sp>
      <p:pic>
        <p:nvPicPr>
          <p:cNvPr id="9" name="Content Placeholder 8"/>
          <p:cNvPicPr>
            <a:picLocks noGrp="1" noChangeAspect="1"/>
          </p:cNvPicPr>
          <p:nvPr>
            <p:ph sz="half" idx="2"/>
          </p:nvPr>
        </p:nvPicPr>
        <p:blipFill rotWithShape="1">
          <a:blip r:embed="rId3">
            <a:extLst>
              <a:ext uri="{28A0092B-C50C-407E-A947-70E740481C1C}">
                <a14:useLocalDpi xmlns:a14="http://schemas.microsoft.com/office/drawing/2010/main" val="0"/>
              </a:ext>
            </a:extLst>
          </a:blip>
          <a:srcRect t="8861" b="22186"/>
          <a:stretch/>
        </p:blipFill>
        <p:spPr>
          <a:xfrm>
            <a:off x="964758" y="2415209"/>
            <a:ext cx="4038013" cy="3712450"/>
          </a:xfrm>
          <a:prstGeom prst="rect">
            <a:avLst/>
          </a:prstGeom>
        </p:spPr>
      </p:pic>
    </p:spTree>
    <p:extLst>
      <p:ext uri="{BB962C8B-B14F-4D97-AF65-F5344CB8AC3E}">
        <p14:creationId xmlns:p14="http://schemas.microsoft.com/office/powerpoint/2010/main" val="30884021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Content Placeholder 9"/>
          <p:cNvPicPr>
            <a:picLocks noGrp="1" noChangeAspect="1"/>
          </p:cNvPicPr>
          <p:nvPr>
            <p:ph sz="half" idx="1"/>
          </p:nvPr>
        </p:nvPicPr>
        <p:blipFill>
          <a:blip r:embed="rId3">
            <a:extLst>
              <a:ext uri="{28A0092B-C50C-407E-A947-70E740481C1C}">
                <a14:useLocalDpi xmlns:a14="http://schemas.microsoft.com/office/drawing/2010/main" val="0"/>
              </a:ext>
            </a:extLst>
          </a:blip>
          <a:stretch>
            <a:fillRect/>
          </a:stretch>
        </p:blipFill>
        <p:spPr>
          <a:xfrm>
            <a:off x="429533" y="1845735"/>
            <a:ext cx="6179064" cy="4257761"/>
          </a:xfrm>
        </p:spPr>
      </p:pic>
      <p:sp>
        <p:nvSpPr>
          <p:cNvPr id="2" name="Title 1"/>
          <p:cNvSpPr>
            <a:spLocks noGrp="1"/>
          </p:cNvSpPr>
          <p:nvPr>
            <p:ph type="title"/>
          </p:nvPr>
        </p:nvSpPr>
        <p:spPr/>
        <p:txBody>
          <a:bodyPr/>
          <a:lstStyle/>
          <a:p>
            <a:r>
              <a:rPr lang="en-US" dirty="0" smtClean="0"/>
              <a:t>Recommended Redesign</a:t>
            </a:r>
            <a:endParaRPr lang="en-US" dirty="0"/>
          </a:p>
        </p:txBody>
      </p:sp>
      <p:sp>
        <p:nvSpPr>
          <p:cNvPr id="4" name="Content Placeholder 3"/>
          <p:cNvSpPr>
            <a:spLocks noGrp="1"/>
          </p:cNvSpPr>
          <p:nvPr>
            <p:ph sz="half" idx="2"/>
          </p:nvPr>
        </p:nvSpPr>
        <p:spPr>
          <a:xfrm>
            <a:off x="6608596" y="1845735"/>
            <a:ext cx="4547083" cy="4023360"/>
          </a:xfrm>
        </p:spPr>
        <p:txBody>
          <a:bodyPr/>
          <a:lstStyle/>
          <a:p>
            <a:r>
              <a:rPr lang="en-US" dirty="0" smtClean="0"/>
              <a:t>Initial Screen</a:t>
            </a:r>
          </a:p>
          <a:p>
            <a:pPr marL="457200" indent="-457200">
              <a:buFont typeface="+mj-lt"/>
              <a:buAutoNum type="arabicPeriod"/>
            </a:pPr>
            <a:r>
              <a:rPr lang="en-US" dirty="0" smtClean="0"/>
              <a:t>User can use the filter to select a subset of drinks, currently the “ALL” is active</a:t>
            </a:r>
          </a:p>
          <a:p>
            <a:pPr marL="457200" indent="-457200">
              <a:buFont typeface="+mj-lt"/>
              <a:buAutoNum type="arabicPeriod"/>
            </a:pPr>
            <a:r>
              <a:rPr lang="en-US" dirty="0" smtClean="0"/>
              <a:t>The user can see all of the drinks in the category</a:t>
            </a:r>
          </a:p>
          <a:p>
            <a:pPr marL="457200" indent="-457200">
              <a:buFont typeface="+mj-lt"/>
              <a:buAutoNum type="arabicPeriod"/>
            </a:pPr>
            <a:r>
              <a:rPr lang="en-US" dirty="0" smtClean="0"/>
              <a:t>Language toggle</a:t>
            </a:r>
            <a:endParaRPr lang="en-US" dirty="0"/>
          </a:p>
        </p:txBody>
      </p:sp>
      <p:sp>
        <p:nvSpPr>
          <p:cNvPr id="6" name="TextBox 5"/>
          <p:cNvSpPr txBox="1"/>
          <p:nvPr/>
        </p:nvSpPr>
        <p:spPr>
          <a:xfrm>
            <a:off x="163644" y="1737360"/>
            <a:ext cx="536199" cy="584775"/>
          </a:xfrm>
          <a:prstGeom prst="rect">
            <a:avLst/>
          </a:prstGeom>
          <a:noFill/>
        </p:spPr>
        <p:txBody>
          <a:bodyPr wrap="square" rtlCol="0">
            <a:spAutoFit/>
          </a:bodyPr>
          <a:lstStyle/>
          <a:p>
            <a:r>
              <a:rPr lang="en-US" sz="3200" dirty="0">
                <a:solidFill>
                  <a:schemeClr val="accent1"/>
                </a:solidFill>
              </a:rPr>
              <a:t>1</a:t>
            </a:r>
            <a:r>
              <a:rPr lang="en-US" sz="3200" dirty="0" smtClean="0">
                <a:solidFill>
                  <a:schemeClr val="accent1"/>
                </a:solidFill>
              </a:rPr>
              <a:t>.</a:t>
            </a:r>
            <a:endParaRPr lang="en-US" sz="3200" dirty="0">
              <a:solidFill>
                <a:schemeClr val="accent1"/>
              </a:solidFill>
            </a:endParaRPr>
          </a:p>
        </p:txBody>
      </p:sp>
      <p:sp>
        <p:nvSpPr>
          <p:cNvPr id="7" name="TextBox 6"/>
          <p:cNvSpPr txBox="1"/>
          <p:nvPr/>
        </p:nvSpPr>
        <p:spPr>
          <a:xfrm>
            <a:off x="163644" y="2279801"/>
            <a:ext cx="536199" cy="584775"/>
          </a:xfrm>
          <a:prstGeom prst="rect">
            <a:avLst/>
          </a:prstGeom>
          <a:noFill/>
        </p:spPr>
        <p:txBody>
          <a:bodyPr wrap="square" rtlCol="0">
            <a:spAutoFit/>
          </a:bodyPr>
          <a:lstStyle/>
          <a:p>
            <a:r>
              <a:rPr lang="en-US" sz="3200" dirty="0" smtClean="0">
                <a:solidFill>
                  <a:schemeClr val="accent1"/>
                </a:solidFill>
              </a:rPr>
              <a:t>2.</a:t>
            </a:r>
            <a:endParaRPr lang="en-US" sz="3200" dirty="0">
              <a:solidFill>
                <a:schemeClr val="accent1"/>
              </a:solidFill>
            </a:endParaRPr>
          </a:p>
        </p:txBody>
      </p:sp>
      <p:sp>
        <p:nvSpPr>
          <p:cNvPr id="8" name="TextBox 7"/>
          <p:cNvSpPr txBox="1"/>
          <p:nvPr/>
        </p:nvSpPr>
        <p:spPr>
          <a:xfrm>
            <a:off x="161434" y="5518721"/>
            <a:ext cx="536199" cy="584775"/>
          </a:xfrm>
          <a:prstGeom prst="rect">
            <a:avLst/>
          </a:prstGeom>
          <a:noFill/>
        </p:spPr>
        <p:txBody>
          <a:bodyPr wrap="square" rtlCol="0">
            <a:spAutoFit/>
          </a:bodyPr>
          <a:lstStyle/>
          <a:p>
            <a:r>
              <a:rPr lang="en-US" sz="3200" dirty="0" smtClean="0">
                <a:solidFill>
                  <a:schemeClr val="accent1"/>
                </a:solidFill>
              </a:rPr>
              <a:t>3.</a:t>
            </a:r>
            <a:endParaRPr lang="en-US" sz="3200" dirty="0">
              <a:solidFill>
                <a:schemeClr val="accent1"/>
              </a:solidFill>
            </a:endParaRPr>
          </a:p>
        </p:txBody>
      </p:sp>
    </p:spTree>
    <p:extLst>
      <p:ext uri="{BB962C8B-B14F-4D97-AF65-F5344CB8AC3E}">
        <p14:creationId xmlns:p14="http://schemas.microsoft.com/office/powerpoint/2010/main" val="18363296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45" y="1737360"/>
            <a:ext cx="6336342" cy="4366136"/>
          </a:xfrm>
          <a:prstGeom prst="rect">
            <a:avLst/>
          </a:prstGeom>
        </p:spPr>
      </p:pic>
      <p:sp>
        <p:nvSpPr>
          <p:cNvPr id="2" name="Title 1"/>
          <p:cNvSpPr>
            <a:spLocks noGrp="1"/>
          </p:cNvSpPr>
          <p:nvPr>
            <p:ph type="title"/>
          </p:nvPr>
        </p:nvSpPr>
        <p:spPr/>
        <p:txBody>
          <a:bodyPr/>
          <a:lstStyle/>
          <a:p>
            <a:r>
              <a:rPr lang="en-US" dirty="0" smtClean="0"/>
              <a:t>Recommended Redesign</a:t>
            </a:r>
            <a:endParaRPr lang="en-US" dirty="0"/>
          </a:p>
        </p:txBody>
      </p:sp>
      <p:sp>
        <p:nvSpPr>
          <p:cNvPr id="4" name="Content Placeholder 3"/>
          <p:cNvSpPr>
            <a:spLocks noGrp="1"/>
          </p:cNvSpPr>
          <p:nvPr>
            <p:ph sz="half" idx="2"/>
          </p:nvPr>
        </p:nvSpPr>
        <p:spPr>
          <a:xfrm>
            <a:off x="6608596" y="1845735"/>
            <a:ext cx="4547083" cy="4023360"/>
          </a:xfrm>
        </p:spPr>
        <p:txBody>
          <a:bodyPr/>
          <a:lstStyle/>
          <a:p>
            <a:r>
              <a:rPr lang="en-US" dirty="0" smtClean="0"/>
              <a:t>When the user selects a beverage</a:t>
            </a:r>
          </a:p>
          <a:p>
            <a:pPr marL="457200" indent="-457200">
              <a:buFont typeface="+mj-lt"/>
              <a:buAutoNum type="arabicPeriod"/>
            </a:pPr>
            <a:r>
              <a:rPr lang="en-US" dirty="0" smtClean="0"/>
              <a:t>When the user selects a beverage the button will expand and 2 becomes visible</a:t>
            </a:r>
          </a:p>
          <a:p>
            <a:pPr marL="457200" indent="-457200">
              <a:buFont typeface="+mj-lt"/>
              <a:buAutoNum type="arabicPeriod"/>
            </a:pPr>
            <a:r>
              <a:rPr lang="en-US" dirty="0" smtClean="0"/>
              <a:t>Once the user choses a beverage the flavors will appear. The regular version with no flavor is selected by default so the user doesn’t have to select the drink a second time if they just want the plain beverage</a:t>
            </a:r>
            <a:endParaRPr lang="en-US" dirty="0"/>
          </a:p>
        </p:txBody>
      </p:sp>
      <p:sp>
        <p:nvSpPr>
          <p:cNvPr id="6" name="TextBox 5"/>
          <p:cNvSpPr txBox="1"/>
          <p:nvPr/>
        </p:nvSpPr>
        <p:spPr>
          <a:xfrm>
            <a:off x="163644" y="2392449"/>
            <a:ext cx="536199" cy="584775"/>
          </a:xfrm>
          <a:prstGeom prst="rect">
            <a:avLst/>
          </a:prstGeom>
          <a:noFill/>
        </p:spPr>
        <p:txBody>
          <a:bodyPr wrap="square" rtlCol="0">
            <a:spAutoFit/>
          </a:bodyPr>
          <a:lstStyle/>
          <a:p>
            <a:r>
              <a:rPr lang="en-US" sz="3200" dirty="0">
                <a:solidFill>
                  <a:schemeClr val="accent1"/>
                </a:solidFill>
              </a:rPr>
              <a:t>1</a:t>
            </a:r>
            <a:r>
              <a:rPr lang="en-US" sz="3200" dirty="0" smtClean="0">
                <a:solidFill>
                  <a:schemeClr val="accent1"/>
                </a:solidFill>
              </a:rPr>
              <a:t>.</a:t>
            </a:r>
            <a:endParaRPr lang="en-US" sz="3200" dirty="0">
              <a:solidFill>
                <a:schemeClr val="accent1"/>
              </a:solidFill>
            </a:endParaRPr>
          </a:p>
        </p:txBody>
      </p:sp>
      <p:sp>
        <p:nvSpPr>
          <p:cNvPr id="7" name="TextBox 6"/>
          <p:cNvSpPr txBox="1"/>
          <p:nvPr/>
        </p:nvSpPr>
        <p:spPr>
          <a:xfrm>
            <a:off x="163644" y="4217089"/>
            <a:ext cx="536199" cy="584775"/>
          </a:xfrm>
          <a:prstGeom prst="rect">
            <a:avLst/>
          </a:prstGeom>
          <a:noFill/>
        </p:spPr>
        <p:txBody>
          <a:bodyPr wrap="square" rtlCol="0">
            <a:spAutoFit/>
          </a:bodyPr>
          <a:lstStyle/>
          <a:p>
            <a:r>
              <a:rPr lang="en-US" sz="3200" dirty="0" smtClean="0">
                <a:solidFill>
                  <a:schemeClr val="accent1"/>
                </a:solidFill>
              </a:rPr>
              <a:t>2.</a:t>
            </a:r>
            <a:endParaRPr lang="en-US" sz="3200" dirty="0">
              <a:solidFill>
                <a:schemeClr val="accent1"/>
              </a:solidFill>
            </a:endParaRPr>
          </a:p>
        </p:txBody>
      </p:sp>
    </p:spTree>
    <p:extLst>
      <p:ext uri="{BB962C8B-B14F-4D97-AF65-F5344CB8AC3E}">
        <p14:creationId xmlns:p14="http://schemas.microsoft.com/office/powerpoint/2010/main" val="12725142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6545" y="1845735"/>
            <a:ext cx="6272051" cy="4321835"/>
          </a:xfrm>
          <a:prstGeom prst="rect">
            <a:avLst/>
          </a:prstGeom>
        </p:spPr>
      </p:pic>
      <p:sp>
        <p:nvSpPr>
          <p:cNvPr id="2" name="Title 1"/>
          <p:cNvSpPr>
            <a:spLocks noGrp="1"/>
          </p:cNvSpPr>
          <p:nvPr>
            <p:ph type="title"/>
          </p:nvPr>
        </p:nvSpPr>
        <p:spPr/>
        <p:txBody>
          <a:bodyPr/>
          <a:lstStyle/>
          <a:p>
            <a:r>
              <a:rPr lang="en-US" dirty="0" smtClean="0"/>
              <a:t>Recommended Redesign</a:t>
            </a:r>
            <a:endParaRPr lang="en-US" dirty="0"/>
          </a:p>
        </p:txBody>
      </p:sp>
      <p:sp>
        <p:nvSpPr>
          <p:cNvPr id="4" name="Content Placeholder 3"/>
          <p:cNvSpPr>
            <a:spLocks noGrp="1"/>
          </p:cNvSpPr>
          <p:nvPr>
            <p:ph sz="half" idx="2"/>
          </p:nvPr>
        </p:nvSpPr>
        <p:spPr>
          <a:xfrm>
            <a:off x="6608596" y="1845735"/>
            <a:ext cx="4547083" cy="4023360"/>
          </a:xfrm>
        </p:spPr>
        <p:txBody>
          <a:bodyPr/>
          <a:lstStyle/>
          <a:p>
            <a:r>
              <a:rPr lang="en-US" dirty="0" smtClean="0"/>
              <a:t>When the user changes the filter</a:t>
            </a:r>
          </a:p>
          <a:p>
            <a:pPr marL="457200" indent="-457200">
              <a:buFont typeface="+mj-lt"/>
              <a:buAutoNum type="arabicPeriod"/>
            </a:pPr>
            <a:r>
              <a:rPr lang="en-US" dirty="0" smtClean="0"/>
              <a:t>When the user selects another option in the filter at the top of the screen, they will see that subset of drinks</a:t>
            </a:r>
            <a:endParaRPr lang="en-US" dirty="0"/>
          </a:p>
        </p:txBody>
      </p:sp>
      <p:sp>
        <p:nvSpPr>
          <p:cNvPr id="6" name="TextBox 5"/>
          <p:cNvSpPr txBox="1"/>
          <p:nvPr/>
        </p:nvSpPr>
        <p:spPr>
          <a:xfrm>
            <a:off x="163644" y="2392449"/>
            <a:ext cx="536199" cy="584775"/>
          </a:xfrm>
          <a:prstGeom prst="rect">
            <a:avLst/>
          </a:prstGeom>
          <a:noFill/>
        </p:spPr>
        <p:txBody>
          <a:bodyPr wrap="square" rtlCol="0">
            <a:spAutoFit/>
          </a:bodyPr>
          <a:lstStyle/>
          <a:p>
            <a:r>
              <a:rPr lang="en-US" sz="3200" dirty="0">
                <a:solidFill>
                  <a:schemeClr val="accent1"/>
                </a:solidFill>
              </a:rPr>
              <a:t>1</a:t>
            </a:r>
            <a:r>
              <a:rPr lang="en-US" sz="3200" dirty="0" smtClean="0">
                <a:solidFill>
                  <a:schemeClr val="accent1"/>
                </a:solidFill>
              </a:rPr>
              <a:t>.</a:t>
            </a:r>
            <a:endParaRPr lang="en-US" sz="3200" dirty="0">
              <a:solidFill>
                <a:schemeClr val="accent1"/>
              </a:solidFill>
            </a:endParaRPr>
          </a:p>
        </p:txBody>
      </p:sp>
    </p:spTree>
    <p:extLst>
      <p:ext uri="{BB962C8B-B14F-4D97-AF65-F5344CB8AC3E}">
        <p14:creationId xmlns:p14="http://schemas.microsoft.com/office/powerpoint/2010/main" val="36853345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Description - Controls</a:t>
            </a:r>
            <a:endParaRPr lang="en-US" dirty="0"/>
          </a:p>
        </p:txBody>
      </p:sp>
      <p:sp>
        <p:nvSpPr>
          <p:cNvPr id="6" name="Content Placeholder 5"/>
          <p:cNvSpPr>
            <a:spLocks noGrp="1"/>
          </p:cNvSpPr>
          <p:nvPr>
            <p:ph idx="1"/>
          </p:nvPr>
        </p:nvSpPr>
        <p:spPr>
          <a:xfrm>
            <a:off x="1097280" y="1845734"/>
            <a:ext cx="10058400" cy="1222930"/>
          </a:xfrm>
        </p:spPr>
        <p:txBody>
          <a:bodyPr>
            <a:normAutofit/>
          </a:bodyPr>
          <a:lstStyle/>
          <a:p>
            <a:pPr marL="544068" lvl="1" indent="-342900">
              <a:lnSpc>
                <a:spcPct val="120000"/>
              </a:lnSpc>
              <a:buFont typeface="+mj-lt"/>
              <a:buAutoNum type="arabicPeriod"/>
            </a:pPr>
            <a:r>
              <a:rPr lang="en-US" b="1" dirty="0" smtClean="0"/>
              <a:t>Digital display </a:t>
            </a:r>
            <a:r>
              <a:rPr lang="en-US" dirty="0"/>
              <a:t>– touch screen</a:t>
            </a:r>
          </a:p>
          <a:p>
            <a:pPr marL="544068" lvl="1" indent="-342900">
              <a:lnSpc>
                <a:spcPct val="120000"/>
              </a:lnSpc>
              <a:buFont typeface="+mj-lt"/>
              <a:buAutoNum type="arabicPeriod"/>
            </a:pPr>
            <a:r>
              <a:rPr lang="en-US" b="1" dirty="0" smtClean="0"/>
              <a:t>“</a:t>
            </a:r>
            <a:r>
              <a:rPr lang="en-US" b="1" dirty="0"/>
              <a:t>Push” button for </a:t>
            </a:r>
            <a:r>
              <a:rPr lang="en-US" b="1" dirty="0" smtClean="0"/>
              <a:t>beverage</a:t>
            </a:r>
            <a:r>
              <a:rPr lang="en-US" dirty="0" smtClean="0"/>
              <a:t> – physical control</a:t>
            </a:r>
          </a:p>
          <a:p>
            <a:endParaRPr lang="en-US" dirty="0"/>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b="24995"/>
          <a:stretch/>
        </p:blipFill>
        <p:spPr>
          <a:xfrm>
            <a:off x="2964479" y="3068664"/>
            <a:ext cx="2726142" cy="2726324"/>
          </a:xfrm>
          <a:prstGeom prst="rect">
            <a:avLst/>
          </a:prstGeom>
        </p:spPr>
      </p:pic>
      <p:sp>
        <p:nvSpPr>
          <p:cNvPr id="3" name="TextBox 2"/>
          <p:cNvSpPr txBox="1"/>
          <p:nvPr/>
        </p:nvSpPr>
        <p:spPr>
          <a:xfrm>
            <a:off x="2552267" y="3084048"/>
            <a:ext cx="536199" cy="369332"/>
          </a:xfrm>
          <a:prstGeom prst="rect">
            <a:avLst/>
          </a:prstGeom>
          <a:noFill/>
        </p:spPr>
        <p:txBody>
          <a:bodyPr wrap="square" rtlCol="0">
            <a:spAutoFit/>
          </a:bodyPr>
          <a:lstStyle/>
          <a:p>
            <a:r>
              <a:rPr lang="en-US" dirty="0" smtClean="0">
                <a:solidFill>
                  <a:schemeClr val="accent1"/>
                </a:solidFill>
              </a:rPr>
              <a:t>1. </a:t>
            </a:r>
            <a:endParaRPr lang="en-US" dirty="0">
              <a:solidFill>
                <a:schemeClr val="accent1"/>
              </a:solidFill>
            </a:endParaRPr>
          </a:p>
        </p:txBody>
      </p:sp>
      <p:sp>
        <p:nvSpPr>
          <p:cNvPr id="7" name="TextBox 6"/>
          <p:cNvSpPr txBox="1"/>
          <p:nvPr/>
        </p:nvSpPr>
        <p:spPr>
          <a:xfrm>
            <a:off x="5834733" y="3018970"/>
            <a:ext cx="536199" cy="369332"/>
          </a:xfrm>
          <a:prstGeom prst="rect">
            <a:avLst/>
          </a:prstGeom>
          <a:noFill/>
        </p:spPr>
        <p:txBody>
          <a:bodyPr wrap="square" rtlCol="0">
            <a:spAutoFit/>
          </a:bodyPr>
          <a:lstStyle/>
          <a:p>
            <a:r>
              <a:rPr lang="en-US" dirty="0">
                <a:solidFill>
                  <a:schemeClr val="accent1"/>
                </a:solidFill>
              </a:rPr>
              <a:t>2</a:t>
            </a:r>
            <a:r>
              <a:rPr lang="en-US" dirty="0" smtClean="0">
                <a:solidFill>
                  <a:schemeClr val="accent1"/>
                </a:solidFill>
              </a:rPr>
              <a:t>. </a:t>
            </a:r>
            <a:endParaRPr lang="en-US" dirty="0">
              <a:solidFill>
                <a:schemeClr val="accent1"/>
              </a:solidFill>
            </a:endParaRPr>
          </a:p>
        </p:txBody>
      </p:sp>
      <p:sp>
        <p:nvSpPr>
          <p:cNvPr id="4" name="Rectangle 3"/>
          <p:cNvSpPr/>
          <p:nvPr/>
        </p:nvSpPr>
        <p:spPr>
          <a:xfrm>
            <a:off x="3023760" y="5796963"/>
            <a:ext cx="2694071" cy="424732"/>
          </a:xfrm>
          <a:prstGeom prst="rect">
            <a:avLst/>
          </a:prstGeom>
        </p:spPr>
        <p:txBody>
          <a:bodyPr wrap="none">
            <a:spAutoFit/>
          </a:bodyPr>
          <a:lstStyle/>
          <a:p>
            <a:pPr indent="-256032">
              <a:lnSpc>
                <a:spcPct val="120000"/>
              </a:lnSpc>
            </a:pPr>
            <a:r>
              <a:rPr lang="en-US" dirty="0" smtClean="0"/>
              <a:t>Touch Screen- Main Menu </a:t>
            </a:r>
            <a:endParaRPr lang="en-US" dirty="0"/>
          </a:p>
        </p:txBody>
      </p:sp>
      <p:pic>
        <p:nvPicPr>
          <p:cNvPr id="11" name="Picture 10"/>
          <p:cNvPicPr>
            <a:picLocks noChangeAspect="1"/>
          </p:cNvPicPr>
          <p:nvPr/>
        </p:nvPicPr>
        <p:blipFill rotWithShape="1">
          <a:blip r:embed="rId4">
            <a:extLst>
              <a:ext uri="{28A0092B-C50C-407E-A947-70E740481C1C}">
                <a14:useLocalDpi xmlns:a14="http://schemas.microsoft.com/office/drawing/2010/main" val="0"/>
              </a:ext>
            </a:extLst>
          </a:blip>
          <a:srcRect l="20480" t="38781" r="49886" b="18779"/>
          <a:stretch/>
        </p:blipFill>
        <p:spPr>
          <a:xfrm rot="5400000">
            <a:off x="6617860" y="2916154"/>
            <a:ext cx="2776018" cy="2981651"/>
          </a:xfrm>
          <a:prstGeom prst="rect">
            <a:avLst/>
          </a:prstGeom>
        </p:spPr>
      </p:pic>
      <p:sp>
        <p:nvSpPr>
          <p:cNvPr id="12" name="Rectangle 11"/>
          <p:cNvSpPr/>
          <p:nvPr/>
        </p:nvSpPr>
        <p:spPr>
          <a:xfrm>
            <a:off x="6574324" y="5794988"/>
            <a:ext cx="2622321" cy="424732"/>
          </a:xfrm>
          <a:prstGeom prst="rect">
            <a:avLst/>
          </a:prstGeom>
        </p:spPr>
        <p:txBody>
          <a:bodyPr wrap="none">
            <a:spAutoFit/>
          </a:bodyPr>
          <a:lstStyle/>
          <a:p>
            <a:pPr indent="-256032">
              <a:lnSpc>
                <a:spcPct val="120000"/>
              </a:lnSpc>
            </a:pPr>
            <a:r>
              <a:rPr lang="en-US" dirty="0" smtClean="0"/>
              <a:t>Main state of Push Button</a:t>
            </a:r>
            <a:endParaRPr lang="en-US" dirty="0"/>
          </a:p>
        </p:txBody>
      </p:sp>
    </p:spTree>
    <p:extLst>
      <p:ext uri="{BB962C8B-B14F-4D97-AF65-F5344CB8AC3E}">
        <p14:creationId xmlns:p14="http://schemas.microsoft.com/office/powerpoint/2010/main" val="124551466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a:t>Product Description - Controls</a:t>
            </a:r>
          </a:p>
        </p:txBody>
      </p:sp>
      <p:sp>
        <p:nvSpPr>
          <p:cNvPr id="6" name="Content Placeholder 5"/>
          <p:cNvSpPr>
            <a:spLocks noGrp="1"/>
          </p:cNvSpPr>
          <p:nvPr>
            <p:ph sz="half" idx="1"/>
          </p:nvPr>
        </p:nvSpPr>
        <p:spPr>
          <a:xfrm>
            <a:off x="1097278" y="1845733"/>
            <a:ext cx="3676200" cy="4322591"/>
          </a:xfrm>
        </p:spPr>
        <p:txBody>
          <a:bodyPr>
            <a:normAutofit/>
          </a:bodyPr>
          <a:lstStyle/>
          <a:p>
            <a:pPr marL="544068" lvl="1" indent="-342900">
              <a:lnSpc>
                <a:spcPct val="120000"/>
              </a:lnSpc>
              <a:buFont typeface="+mj-lt"/>
              <a:buAutoNum type="arabicPeriod" startAt="3"/>
            </a:pPr>
            <a:r>
              <a:rPr lang="en-US" b="1" dirty="0"/>
              <a:t>Lever for Ice </a:t>
            </a:r>
            <a:r>
              <a:rPr lang="en-US" dirty="0"/>
              <a:t>– physical control, user presses cup against lever to dispense</a:t>
            </a:r>
          </a:p>
          <a:p>
            <a:pPr marL="544068" lvl="1" indent="-342900">
              <a:lnSpc>
                <a:spcPct val="120000"/>
              </a:lnSpc>
              <a:buFont typeface="+mj-lt"/>
              <a:buAutoNum type="arabicPeriod" startAt="3"/>
            </a:pPr>
            <a:r>
              <a:rPr lang="en-US" b="1" dirty="0"/>
              <a:t>Accessibility buttons underneath beverage </a:t>
            </a:r>
            <a:r>
              <a:rPr lang="en-US" b="1" dirty="0" smtClean="0"/>
              <a:t>dispenser</a:t>
            </a:r>
          </a:p>
          <a:p>
            <a:pPr lvl="3">
              <a:lnSpc>
                <a:spcPct val="120000"/>
              </a:lnSpc>
            </a:pPr>
            <a:r>
              <a:rPr lang="en-US" sz="1600" dirty="0" smtClean="0"/>
              <a:t>Handicap button – physical control, button</a:t>
            </a:r>
          </a:p>
          <a:p>
            <a:pPr lvl="3">
              <a:lnSpc>
                <a:spcPct val="120000"/>
              </a:lnSpc>
            </a:pPr>
            <a:r>
              <a:rPr lang="en-US" sz="1600" dirty="0" smtClean="0"/>
              <a:t>Arrows </a:t>
            </a:r>
            <a:r>
              <a:rPr lang="en-US" sz="1600" dirty="0"/>
              <a:t>and select button – touch button</a:t>
            </a:r>
          </a:p>
          <a:p>
            <a:endParaRPr lang="en-US" dirty="0"/>
          </a:p>
        </p:txBody>
      </p:sp>
      <p:sp>
        <p:nvSpPr>
          <p:cNvPr id="9" name="TextBox 8"/>
          <p:cNvSpPr txBox="1"/>
          <p:nvPr/>
        </p:nvSpPr>
        <p:spPr>
          <a:xfrm>
            <a:off x="4762317" y="1987502"/>
            <a:ext cx="536199" cy="369332"/>
          </a:xfrm>
          <a:prstGeom prst="rect">
            <a:avLst/>
          </a:prstGeom>
          <a:noFill/>
        </p:spPr>
        <p:txBody>
          <a:bodyPr wrap="square" rtlCol="0">
            <a:spAutoFit/>
          </a:bodyPr>
          <a:lstStyle/>
          <a:p>
            <a:r>
              <a:rPr lang="en-US" dirty="0" smtClean="0">
                <a:solidFill>
                  <a:schemeClr val="accent1"/>
                </a:solidFill>
              </a:rPr>
              <a:t>3. </a:t>
            </a:r>
            <a:endParaRPr lang="en-US" dirty="0">
              <a:solidFill>
                <a:schemeClr val="accent1"/>
              </a:solidFill>
            </a:endParaRPr>
          </a:p>
        </p:txBody>
      </p:sp>
      <p:sp>
        <p:nvSpPr>
          <p:cNvPr id="10" name="Rectangle 9"/>
          <p:cNvSpPr/>
          <p:nvPr/>
        </p:nvSpPr>
        <p:spPr>
          <a:xfrm>
            <a:off x="5212036" y="5793886"/>
            <a:ext cx="1018484" cy="424732"/>
          </a:xfrm>
          <a:prstGeom prst="rect">
            <a:avLst/>
          </a:prstGeom>
        </p:spPr>
        <p:txBody>
          <a:bodyPr wrap="none">
            <a:spAutoFit/>
          </a:bodyPr>
          <a:lstStyle/>
          <a:p>
            <a:pPr indent="-256032">
              <a:lnSpc>
                <a:spcPct val="120000"/>
              </a:lnSpc>
            </a:pPr>
            <a:r>
              <a:rPr lang="en-US" dirty="0" smtClean="0"/>
              <a:t>Ice Lever</a:t>
            </a:r>
            <a:endParaRPr lang="en-US" dirty="0"/>
          </a:p>
        </p:txBody>
      </p:sp>
      <p:sp>
        <p:nvSpPr>
          <p:cNvPr id="11" name="TextBox 10"/>
          <p:cNvSpPr txBox="1"/>
          <p:nvPr/>
        </p:nvSpPr>
        <p:spPr>
          <a:xfrm flipH="1">
            <a:off x="8282458" y="1987501"/>
            <a:ext cx="689470" cy="369332"/>
          </a:xfrm>
          <a:prstGeom prst="rect">
            <a:avLst/>
          </a:prstGeom>
          <a:noFill/>
        </p:spPr>
        <p:txBody>
          <a:bodyPr wrap="square" rtlCol="0">
            <a:spAutoFit/>
          </a:bodyPr>
          <a:lstStyle/>
          <a:p>
            <a:r>
              <a:rPr lang="en-US" dirty="0" smtClean="0">
                <a:solidFill>
                  <a:schemeClr val="accent1"/>
                </a:solidFill>
              </a:rPr>
              <a:t>4. </a:t>
            </a:r>
            <a:endParaRPr lang="en-US" dirty="0">
              <a:solidFill>
                <a:schemeClr val="accent1"/>
              </a:solidFill>
            </a:endParaRPr>
          </a:p>
        </p:txBody>
      </p:sp>
      <p:pic>
        <p:nvPicPr>
          <p:cNvPr id="12" name="Picture 11"/>
          <p:cNvPicPr>
            <a:picLocks noChangeAspect="1"/>
          </p:cNvPicPr>
          <p:nvPr/>
        </p:nvPicPr>
        <p:blipFill rotWithShape="1">
          <a:blip r:embed="rId2">
            <a:extLst>
              <a:ext uri="{28A0092B-C50C-407E-A947-70E740481C1C}">
                <a14:useLocalDpi xmlns:a14="http://schemas.microsoft.com/office/drawing/2010/main" val="0"/>
              </a:ext>
            </a:extLst>
          </a:blip>
          <a:srcRect t="44068" b="21582"/>
          <a:stretch/>
        </p:blipFill>
        <p:spPr>
          <a:xfrm>
            <a:off x="8697813" y="1987501"/>
            <a:ext cx="3308683" cy="852407"/>
          </a:xfrm>
          <a:prstGeom prst="rect">
            <a:avLst/>
          </a:prstGeom>
        </p:spPr>
      </p:pic>
      <p:sp>
        <p:nvSpPr>
          <p:cNvPr id="13" name="Rectangle 12"/>
          <p:cNvSpPr/>
          <p:nvPr/>
        </p:nvSpPr>
        <p:spPr>
          <a:xfrm>
            <a:off x="8697812" y="2839908"/>
            <a:ext cx="3308684" cy="424732"/>
          </a:xfrm>
          <a:prstGeom prst="rect">
            <a:avLst/>
          </a:prstGeom>
        </p:spPr>
        <p:txBody>
          <a:bodyPr wrap="square">
            <a:spAutoFit/>
          </a:bodyPr>
          <a:lstStyle/>
          <a:p>
            <a:pPr indent="-256032">
              <a:lnSpc>
                <a:spcPct val="120000"/>
              </a:lnSpc>
            </a:pPr>
            <a:r>
              <a:rPr lang="en-US" dirty="0" smtClean="0"/>
              <a:t>Handicap button – not activated </a:t>
            </a:r>
            <a:endParaRPr lang="en-US" dirty="0"/>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97812" y="3322983"/>
            <a:ext cx="3308684" cy="2481513"/>
          </a:xfrm>
          <a:prstGeom prst="rect">
            <a:avLst/>
          </a:prstGeom>
        </p:spPr>
      </p:pic>
      <p:sp>
        <p:nvSpPr>
          <p:cNvPr id="15" name="Rectangle 14"/>
          <p:cNvSpPr/>
          <p:nvPr/>
        </p:nvSpPr>
        <p:spPr>
          <a:xfrm>
            <a:off x="8697812" y="5776195"/>
            <a:ext cx="3308684" cy="424732"/>
          </a:xfrm>
          <a:prstGeom prst="rect">
            <a:avLst/>
          </a:prstGeom>
        </p:spPr>
        <p:txBody>
          <a:bodyPr wrap="square">
            <a:spAutoFit/>
          </a:bodyPr>
          <a:lstStyle/>
          <a:p>
            <a:pPr indent="-256032">
              <a:lnSpc>
                <a:spcPct val="120000"/>
              </a:lnSpc>
            </a:pPr>
            <a:r>
              <a:rPr lang="en-US" dirty="0" smtClean="0"/>
              <a:t>Handicap button – activated </a:t>
            </a:r>
            <a:endParaRPr lang="en-US" dirty="0"/>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734910" y="2464626"/>
            <a:ext cx="3816995" cy="2862746"/>
          </a:xfrm>
          <a:prstGeom prst="rect">
            <a:avLst/>
          </a:prstGeom>
        </p:spPr>
      </p:pic>
    </p:spTree>
    <p:extLst>
      <p:ext uri="{BB962C8B-B14F-4D97-AF65-F5344CB8AC3E}">
        <p14:creationId xmlns:p14="http://schemas.microsoft.com/office/powerpoint/2010/main" val="16146616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Description</a:t>
            </a:r>
            <a:endParaRPr lang="en-US" dirty="0"/>
          </a:p>
        </p:txBody>
      </p:sp>
      <p:sp>
        <p:nvSpPr>
          <p:cNvPr id="8" name="Content Placeholder 5"/>
          <p:cNvSpPr txBox="1">
            <a:spLocks/>
          </p:cNvSpPr>
          <p:nvPr/>
        </p:nvSpPr>
        <p:spPr>
          <a:xfrm>
            <a:off x="1097280" y="1847981"/>
            <a:ext cx="4799937" cy="4023360"/>
          </a:xfrm>
          <a:prstGeom prst="rect">
            <a:avLst/>
          </a:prstGeom>
        </p:spPr>
        <p:txBody>
          <a:bodyPr vert="horz" lIns="0" tIns="45720" rIns="0" bIns="45720" rtlCol="0">
            <a:normAutofit fontScale="92500" lnSpcReduction="10000"/>
          </a:bodyPr>
          <a:lst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Open Sans" charset="0"/>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Open Sans" charset="0"/>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Open Sans" charset="0"/>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a:lstStyle>
          <a:p>
            <a:pPr>
              <a:lnSpc>
                <a:spcPct val="120000"/>
              </a:lnSpc>
            </a:pPr>
            <a:r>
              <a:rPr lang="en-US" b="1" dirty="0"/>
              <a:t>All Interactions: </a:t>
            </a:r>
          </a:p>
          <a:p>
            <a:pPr marL="544068" lvl="1" indent="-342900">
              <a:lnSpc>
                <a:spcPct val="120000"/>
              </a:lnSpc>
              <a:buFont typeface="+mj-lt"/>
              <a:buAutoNum type="arabicPeriod"/>
            </a:pPr>
            <a:r>
              <a:rPr lang="en-US" dirty="0" smtClean="0"/>
              <a:t>Pressing lever for ice</a:t>
            </a:r>
          </a:p>
          <a:p>
            <a:pPr marL="544068" lvl="1" indent="-342900">
              <a:lnSpc>
                <a:spcPct val="120000"/>
              </a:lnSpc>
              <a:buFont typeface="+mj-lt"/>
              <a:buAutoNum type="arabicPeriod"/>
            </a:pPr>
            <a:r>
              <a:rPr lang="en-US" dirty="0" smtClean="0"/>
              <a:t>Pushing the button to dispense </a:t>
            </a:r>
            <a:r>
              <a:rPr lang="en-US" dirty="0"/>
              <a:t>beverage, has a white light border around in, when a drink is ready to be dispensed it </a:t>
            </a:r>
            <a:r>
              <a:rPr lang="en-US" dirty="0" smtClean="0"/>
              <a:t>flashes</a:t>
            </a:r>
          </a:p>
          <a:p>
            <a:pPr marL="544068" lvl="1" indent="-342900">
              <a:lnSpc>
                <a:spcPct val="120000"/>
              </a:lnSpc>
              <a:buFont typeface="+mj-lt"/>
              <a:buAutoNum type="arabicPeriod"/>
            </a:pPr>
            <a:r>
              <a:rPr lang="en-US" dirty="0" smtClean="0"/>
              <a:t>Selecting categories and drink icons on the machines to dispense the beverage, icons on screen expand expand when a selection is made </a:t>
            </a:r>
          </a:p>
          <a:p>
            <a:pPr marL="544068" lvl="1" indent="-342900">
              <a:lnSpc>
                <a:spcPct val="120000"/>
              </a:lnSpc>
              <a:buFont typeface="+mj-lt"/>
              <a:buAutoNum type="arabicPeriod"/>
            </a:pPr>
            <a:r>
              <a:rPr lang="en-US" dirty="0" smtClean="0"/>
              <a:t>Pressing the handicap button, when </a:t>
            </a:r>
            <a:r>
              <a:rPr lang="en-US" dirty="0"/>
              <a:t>handicap button is pressed the other </a:t>
            </a:r>
            <a:r>
              <a:rPr lang="en-US" dirty="0" smtClean="0"/>
              <a:t>three accessibility buttons light up </a:t>
            </a:r>
            <a:endParaRPr lang="en-US" dirty="0"/>
          </a:p>
        </p:txBody>
      </p:sp>
      <p:pic>
        <p:nvPicPr>
          <p:cNvPr id="7" name="IMG_4588">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6305102" y="1987501"/>
            <a:ext cx="2047145" cy="3639369"/>
          </a:xfrm>
          <a:prstGeom prst="rect">
            <a:avLst/>
          </a:prstGeom>
        </p:spPr>
      </p:pic>
      <p:sp>
        <p:nvSpPr>
          <p:cNvPr id="9" name="Rectangle 8"/>
          <p:cNvSpPr/>
          <p:nvPr/>
        </p:nvSpPr>
        <p:spPr>
          <a:xfrm>
            <a:off x="6305102" y="5626870"/>
            <a:ext cx="2335448" cy="424732"/>
          </a:xfrm>
          <a:prstGeom prst="rect">
            <a:avLst/>
          </a:prstGeom>
        </p:spPr>
        <p:txBody>
          <a:bodyPr wrap="none">
            <a:spAutoFit/>
          </a:bodyPr>
          <a:lstStyle/>
          <a:p>
            <a:pPr indent="-256032">
              <a:lnSpc>
                <a:spcPct val="120000"/>
              </a:lnSpc>
            </a:pPr>
            <a:r>
              <a:rPr lang="en-US" dirty="0" smtClean="0"/>
              <a:t>“Push” button Flashing</a:t>
            </a:r>
            <a:endParaRPr lang="en-US" dirty="0"/>
          </a:p>
        </p:txBody>
      </p:sp>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t="44068" b="21582"/>
          <a:stretch/>
        </p:blipFill>
        <p:spPr>
          <a:xfrm>
            <a:off x="8697814" y="1987502"/>
            <a:ext cx="2941414" cy="757788"/>
          </a:xfrm>
          <a:prstGeom prst="rect">
            <a:avLst/>
          </a:prstGeom>
        </p:spPr>
      </p:pic>
      <p:sp>
        <p:nvSpPr>
          <p:cNvPr id="11" name="Rectangle 10"/>
          <p:cNvSpPr/>
          <p:nvPr/>
        </p:nvSpPr>
        <p:spPr>
          <a:xfrm>
            <a:off x="8697812" y="2839908"/>
            <a:ext cx="2941415" cy="757130"/>
          </a:xfrm>
          <a:prstGeom prst="rect">
            <a:avLst/>
          </a:prstGeom>
        </p:spPr>
        <p:txBody>
          <a:bodyPr wrap="square">
            <a:spAutoFit/>
          </a:bodyPr>
          <a:lstStyle/>
          <a:p>
            <a:pPr indent="-256032">
              <a:lnSpc>
                <a:spcPct val="120000"/>
              </a:lnSpc>
            </a:pPr>
            <a:r>
              <a:rPr lang="en-US" dirty="0" smtClean="0"/>
              <a:t>Handicap button – not activated </a:t>
            </a:r>
            <a:endParaRPr lang="en-US" dirty="0"/>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97812" y="3322983"/>
            <a:ext cx="2941415" cy="2206061"/>
          </a:xfrm>
          <a:prstGeom prst="rect">
            <a:avLst/>
          </a:prstGeom>
        </p:spPr>
      </p:pic>
      <p:sp>
        <p:nvSpPr>
          <p:cNvPr id="13" name="Rectangle 12"/>
          <p:cNvSpPr/>
          <p:nvPr/>
        </p:nvSpPr>
        <p:spPr>
          <a:xfrm>
            <a:off x="8697812" y="5587387"/>
            <a:ext cx="2941415" cy="424732"/>
          </a:xfrm>
          <a:prstGeom prst="rect">
            <a:avLst/>
          </a:prstGeom>
        </p:spPr>
        <p:txBody>
          <a:bodyPr wrap="square">
            <a:spAutoFit/>
          </a:bodyPr>
          <a:lstStyle/>
          <a:p>
            <a:pPr indent="-256032">
              <a:lnSpc>
                <a:spcPct val="120000"/>
              </a:lnSpc>
            </a:pPr>
            <a:r>
              <a:rPr lang="en-US" dirty="0" smtClean="0"/>
              <a:t>Handicap button – activated </a:t>
            </a:r>
            <a:endParaRPr lang="en-US" dirty="0"/>
          </a:p>
        </p:txBody>
      </p:sp>
      <p:sp>
        <p:nvSpPr>
          <p:cNvPr id="14" name="TextBox 13"/>
          <p:cNvSpPr txBox="1"/>
          <p:nvPr/>
        </p:nvSpPr>
        <p:spPr>
          <a:xfrm>
            <a:off x="5897217" y="1987501"/>
            <a:ext cx="536199" cy="369332"/>
          </a:xfrm>
          <a:prstGeom prst="rect">
            <a:avLst/>
          </a:prstGeom>
          <a:noFill/>
        </p:spPr>
        <p:txBody>
          <a:bodyPr wrap="square" rtlCol="0">
            <a:spAutoFit/>
          </a:bodyPr>
          <a:lstStyle/>
          <a:p>
            <a:r>
              <a:rPr lang="en-US" dirty="0" smtClean="0">
                <a:solidFill>
                  <a:schemeClr val="accent1"/>
                </a:solidFill>
              </a:rPr>
              <a:t>2.</a:t>
            </a:r>
            <a:endParaRPr lang="en-US" dirty="0">
              <a:solidFill>
                <a:schemeClr val="accent1"/>
              </a:solidFill>
            </a:endParaRPr>
          </a:p>
        </p:txBody>
      </p:sp>
      <p:sp>
        <p:nvSpPr>
          <p:cNvPr id="15" name="TextBox 14"/>
          <p:cNvSpPr txBox="1"/>
          <p:nvPr/>
        </p:nvSpPr>
        <p:spPr>
          <a:xfrm>
            <a:off x="8398716" y="1951695"/>
            <a:ext cx="536199" cy="369332"/>
          </a:xfrm>
          <a:prstGeom prst="rect">
            <a:avLst/>
          </a:prstGeom>
          <a:noFill/>
        </p:spPr>
        <p:txBody>
          <a:bodyPr wrap="square" rtlCol="0">
            <a:spAutoFit/>
          </a:bodyPr>
          <a:lstStyle/>
          <a:p>
            <a:r>
              <a:rPr lang="en-US" dirty="0">
                <a:solidFill>
                  <a:schemeClr val="accent1"/>
                </a:solidFill>
              </a:rPr>
              <a:t>4</a:t>
            </a:r>
            <a:r>
              <a:rPr lang="en-US" dirty="0" smtClean="0">
                <a:solidFill>
                  <a:schemeClr val="accent1"/>
                </a:solidFill>
              </a:rPr>
              <a:t>.</a:t>
            </a:r>
            <a:endParaRPr lang="en-US" dirty="0">
              <a:solidFill>
                <a:schemeClr val="accent1"/>
              </a:solidFill>
            </a:endParaRPr>
          </a:p>
        </p:txBody>
      </p:sp>
    </p:spTree>
    <p:extLst>
      <p:ext uri="{BB962C8B-B14F-4D97-AF65-F5344CB8AC3E}">
        <p14:creationId xmlns:p14="http://schemas.microsoft.com/office/powerpoint/2010/main" val="1675145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635"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7"/>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7"/>
                                        </p:tgtEl>
                                      </p:cBhvr>
                                    </p:cmd>
                                  </p:childTnLst>
                                </p:cTn>
                              </p:par>
                            </p:childTnLst>
                          </p:cTn>
                        </p:par>
                      </p:childTnLst>
                    </p:cTn>
                  </p:par>
                </p:childTnLst>
              </p:cTn>
              <p:nextCondLst>
                <p:cond evt="onClick" delay="0">
                  <p:tgtEl>
                    <p:spTgt spid="7"/>
                  </p:tgtEl>
                </p:cond>
              </p:nextCondLst>
            </p:seq>
            <p:video>
              <p:cMediaNode vol="80000">
                <p:cTn id="12" repeatCount="indefinite" fill="hold" display="0">
                  <p:stCondLst>
                    <p:cond delay="indefinite"/>
                  </p:stCondLst>
                </p:cTn>
                <p:tgtEl>
                  <p:spTgt spid="7"/>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Product Description</a:t>
            </a:r>
            <a:endParaRPr lang="en-US" dirty="0"/>
          </a:p>
        </p:txBody>
      </p:sp>
      <p:sp>
        <p:nvSpPr>
          <p:cNvPr id="6" name="Content Placeholder 5"/>
          <p:cNvSpPr>
            <a:spLocks noGrp="1"/>
          </p:cNvSpPr>
          <p:nvPr>
            <p:ph idx="1"/>
          </p:nvPr>
        </p:nvSpPr>
        <p:spPr>
          <a:xfrm>
            <a:off x="1097280" y="1845734"/>
            <a:ext cx="4799937" cy="4023360"/>
          </a:xfrm>
        </p:spPr>
        <p:txBody>
          <a:bodyPr>
            <a:normAutofit/>
          </a:bodyPr>
          <a:lstStyle/>
          <a:p>
            <a:pPr>
              <a:lnSpc>
                <a:spcPct val="120000"/>
              </a:lnSpc>
            </a:pPr>
            <a:r>
              <a:rPr lang="en-US" b="1" dirty="0" smtClean="0"/>
              <a:t>All Tasks: </a:t>
            </a:r>
          </a:p>
          <a:p>
            <a:pPr lvl="1">
              <a:lnSpc>
                <a:spcPct val="120000"/>
              </a:lnSpc>
              <a:buFont typeface="Arial" charset="0"/>
              <a:buChar char="•"/>
            </a:pPr>
            <a:r>
              <a:rPr lang="en-US" dirty="0" smtClean="0"/>
              <a:t>Selecting a beverage</a:t>
            </a:r>
          </a:p>
          <a:p>
            <a:pPr lvl="1">
              <a:lnSpc>
                <a:spcPct val="120000"/>
              </a:lnSpc>
              <a:buFont typeface="Arial" charset="0"/>
              <a:buChar char="•"/>
            </a:pPr>
            <a:r>
              <a:rPr lang="en-US" dirty="0" smtClean="0"/>
              <a:t>Filling cup with beverage</a:t>
            </a:r>
          </a:p>
          <a:p>
            <a:pPr lvl="1">
              <a:lnSpc>
                <a:spcPct val="120000"/>
              </a:lnSpc>
              <a:buFont typeface="Arial" charset="0"/>
              <a:buChar char="•"/>
            </a:pPr>
            <a:r>
              <a:rPr lang="en-US" dirty="0" smtClean="0"/>
              <a:t>Filling cup with ice</a:t>
            </a:r>
          </a:p>
          <a:p>
            <a:pPr lvl="1">
              <a:lnSpc>
                <a:spcPct val="120000"/>
              </a:lnSpc>
              <a:buFont typeface="Arial" charset="0"/>
              <a:buChar char="•"/>
            </a:pPr>
            <a:r>
              <a:rPr lang="en-US" dirty="0" smtClean="0"/>
              <a:t>Connecting phone with QR code</a:t>
            </a:r>
          </a:p>
          <a:p>
            <a:pPr lvl="1">
              <a:lnSpc>
                <a:spcPct val="120000"/>
              </a:lnSpc>
              <a:buFont typeface="Arial" charset="0"/>
              <a:buChar char="•"/>
            </a:pPr>
            <a:endParaRPr lang="en-US" dirty="0" smtClean="0"/>
          </a:p>
          <a:p>
            <a:endParaRPr lang="en-US" dirty="0"/>
          </a:p>
        </p:txBody>
      </p:sp>
    </p:spTree>
    <p:extLst>
      <p:ext uri="{BB962C8B-B14F-4D97-AF65-F5344CB8AC3E}">
        <p14:creationId xmlns:p14="http://schemas.microsoft.com/office/powerpoint/2010/main" val="46445951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a:t>
            </a:r>
            <a:r>
              <a:rPr lang="en-US" dirty="0" smtClean="0"/>
              <a:t>Description – Task Flow</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70495" y="1877049"/>
            <a:ext cx="4582332" cy="4309574"/>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27708"/>
          <a:stretch/>
        </p:blipFill>
        <p:spPr>
          <a:xfrm rot="5400000">
            <a:off x="8930038" y="1959042"/>
            <a:ext cx="1834211" cy="1902927"/>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l="4295" r="23892"/>
          <a:stretch/>
        </p:blipFill>
        <p:spPr>
          <a:xfrm rot="5400000">
            <a:off x="8940278" y="3864395"/>
            <a:ext cx="1834379" cy="1915793"/>
          </a:xfrm>
          <a:prstGeom prst="rect">
            <a:avLst/>
          </a:prstGeom>
        </p:spPr>
      </p:pic>
      <p:pic>
        <p:nvPicPr>
          <p:cNvPr id="10" name="Picture 9"/>
          <p:cNvPicPr>
            <a:picLocks noChangeAspect="1"/>
          </p:cNvPicPr>
          <p:nvPr/>
        </p:nvPicPr>
        <p:blipFill rotWithShape="1">
          <a:blip r:embed="rId6">
            <a:extLst>
              <a:ext uri="{28A0092B-C50C-407E-A947-70E740481C1C}">
                <a14:useLocalDpi xmlns:a14="http://schemas.microsoft.com/office/drawing/2010/main" val="0"/>
              </a:ext>
            </a:extLst>
          </a:blip>
          <a:srcRect l="9631" r="18757"/>
          <a:stretch/>
        </p:blipFill>
        <p:spPr>
          <a:xfrm rot="5400000">
            <a:off x="6817908" y="1967662"/>
            <a:ext cx="1816970" cy="1902928"/>
          </a:xfrm>
          <a:prstGeom prst="rect">
            <a:avLst/>
          </a:prstGeom>
        </p:spPr>
      </p:pic>
      <p:pic>
        <p:nvPicPr>
          <p:cNvPr id="11" name="Picture 10"/>
          <p:cNvPicPr>
            <a:picLocks noChangeAspect="1"/>
          </p:cNvPicPr>
          <p:nvPr/>
        </p:nvPicPr>
        <p:blipFill rotWithShape="1">
          <a:blip r:embed="rId7">
            <a:extLst>
              <a:ext uri="{28A0092B-C50C-407E-A947-70E740481C1C}">
                <a14:useLocalDpi xmlns:a14="http://schemas.microsoft.com/office/drawing/2010/main" val="0"/>
              </a:ext>
            </a:extLst>
          </a:blip>
          <a:srcRect l="11096" r="17429"/>
          <a:stretch/>
        </p:blipFill>
        <p:spPr>
          <a:xfrm rot="5400000">
            <a:off x="6819736" y="3877707"/>
            <a:ext cx="1816967" cy="1906581"/>
          </a:xfrm>
          <a:prstGeom prst="rect">
            <a:avLst/>
          </a:prstGeom>
        </p:spPr>
      </p:pic>
      <p:sp>
        <p:nvSpPr>
          <p:cNvPr id="13" name="Rectangle 12"/>
          <p:cNvSpPr/>
          <p:nvPr/>
        </p:nvSpPr>
        <p:spPr>
          <a:xfrm>
            <a:off x="6774929" y="5761891"/>
            <a:ext cx="4040435" cy="424732"/>
          </a:xfrm>
          <a:prstGeom prst="rect">
            <a:avLst/>
          </a:prstGeom>
        </p:spPr>
        <p:txBody>
          <a:bodyPr wrap="square">
            <a:spAutoFit/>
          </a:bodyPr>
          <a:lstStyle/>
          <a:p>
            <a:pPr indent="-256032">
              <a:lnSpc>
                <a:spcPct val="120000"/>
              </a:lnSpc>
            </a:pPr>
            <a:r>
              <a:rPr lang="en-US" dirty="0" smtClean="0"/>
              <a:t>4 categories of drinks the user can select</a:t>
            </a:r>
            <a:endParaRPr lang="en-US" dirty="0"/>
          </a:p>
        </p:txBody>
      </p:sp>
    </p:spTree>
    <p:extLst>
      <p:ext uri="{BB962C8B-B14F-4D97-AF65-F5344CB8AC3E}">
        <p14:creationId xmlns:p14="http://schemas.microsoft.com/office/powerpoint/2010/main" val="20661755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Product Description – </a:t>
            </a:r>
            <a:r>
              <a:rPr lang="en-US" dirty="0" smtClean="0"/>
              <a:t>Pictures</a:t>
            </a:r>
            <a:endParaRPr lang="en-US" dirty="0"/>
          </a:p>
        </p:txBody>
      </p:sp>
      <p:sp>
        <p:nvSpPr>
          <p:cNvPr id="3" name="Text Placeholder 2"/>
          <p:cNvSpPr>
            <a:spLocks noGrp="1"/>
          </p:cNvSpPr>
          <p:nvPr>
            <p:ph type="body" idx="1"/>
          </p:nvPr>
        </p:nvSpPr>
        <p:spPr>
          <a:xfrm>
            <a:off x="451895" y="4766190"/>
            <a:ext cx="2483840" cy="736282"/>
          </a:xfrm>
        </p:spPr>
        <p:txBody>
          <a:bodyPr/>
          <a:lstStyle/>
          <a:p>
            <a:r>
              <a:rPr lang="en-US" sz="1600" cap="none" dirty="0" smtClean="0"/>
              <a:t>Main Screen</a:t>
            </a:r>
            <a:endParaRPr lang="en-US" sz="1600" cap="none" dirty="0"/>
          </a:p>
        </p:txBody>
      </p:sp>
      <p:pic>
        <p:nvPicPr>
          <p:cNvPr id="8" name="Content Placeholder 7"/>
          <p:cNvPicPr>
            <a:picLocks noGrp="1" noChangeAspect="1"/>
          </p:cNvPicPr>
          <p:nvPr>
            <p:ph sz="quarter" idx="4"/>
          </p:nvPr>
        </p:nvPicPr>
        <p:blipFill rotWithShape="1">
          <a:blip r:embed="rId2">
            <a:extLst>
              <a:ext uri="{28A0092B-C50C-407E-A947-70E740481C1C}">
                <a14:useLocalDpi xmlns:a14="http://schemas.microsoft.com/office/drawing/2010/main" val="0"/>
              </a:ext>
            </a:extLst>
          </a:blip>
          <a:srcRect b="24995"/>
          <a:stretch/>
        </p:blipFill>
        <p:spPr>
          <a:xfrm>
            <a:off x="3307154" y="2198603"/>
            <a:ext cx="2726142" cy="2726324"/>
          </a:xfrm>
        </p:spPr>
      </p:pic>
      <p:pic>
        <p:nvPicPr>
          <p:cNvPr id="9" name="Picture 8"/>
          <p:cNvPicPr>
            <a:picLocks noChangeAspect="1"/>
          </p:cNvPicPr>
          <p:nvPr/>
        </p:nvPicPr>
        <p:blipFill rotWithShape="1">
          <a:blip r:embed="rId3">
            <a:extLst>
              <a:ext uri="{28A0092B-C50C-407E-A947-70E740481C1C}">
                <a14:useLocalDpi xmlns:a14="http://schemas.microsoft.com/office/drawing/2010/main" val="0"/>
              </a:ext>
            </a:extLst>
          </a:blip>
          <a:srcRect b="24995"/>
          <a:stretch/>
        </p:blipFill>
        <p:spPr>
          <a:xfrm>
            <a:off x="471106" y="2198603"/>
            <a:ext cx="2726142" cy="2726324"/>
          </a:xfrm>
          <a:prstGeom prst="rect">
            <a:avLst/>
          </a:prstGeom>
        </p:spPr>
      </p:pic>
      <p:sp>
        <p:nvSpPr>
          <p:cNvPr id="17" name="Text Placeholder 2"/>
          <p:cNvSpPr txBox="1">
            <a:spLocks/>
          </p:cNvSpPr>
          <p:nvPr/>
        </p:nvSpPr>
        <p:spPr>
          <a:xfrm>
            <a:off x="3307154" y="4766190"/>
            <a:ext cx="248384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Open Sans" charset="0"/>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Open Sans" charset="0"/>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Open Sans" charset="0"/>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Open Sans" charset="0"/>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Open Sans"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sz="1600" cap="none" dirty="0" smtClean="0"/>
              <a:t>All Drinks</a:t>
            </a:r>
            <a:endParaRPr lang="en-US" sz="1600" cap="none" dirty="0"/>
          </a:p>
        </p:txBody>
      </p:sp>
      <p:sp>
        <p:nvSpPr>
          <p:cNvPr id="18" name="Text Placeholder 2"/>
          <p:cNvSpPr txBox="1">
            <a:spLocks/>
          </p:cNvSpPr>
          <p:nvPr/>
        </p:nvSpPr>
        <p:spPr>
          <a:xfrm>
            <a:off x="6239289" y="1854789"/>
            <a:ext cx="1937468"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Open Sans" charset="0"/>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Open Sans" charset="0"/>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Open Sans" charset="0"/>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Open Sans" charset="0"/>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Open Sans"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endParaRPr lang="en-US" dirty="0"/>
          </a:p>
        </p:txBody>
      </p:sp>
      <p:sp>
        <p:nvSpPr>
          <p:cNvPr id="20" name="Text Placeholder 2"/>
          <p:cNvSpPr txBox="1">
            <a:spLocks/>
          </p:cNvSpPr>
          <p:nvPr/>
        </p:nvSpPr>
        <p:spPr>
          <a:xfrm>
            <a:off x="6143202" y="4766190"/>
            <a:ext cx="248384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Open Sans" charset="0"/>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Open Sans" charset="0"/>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Open Sans" charset="0"/>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Open Sans" charset="0"/>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Open Sans"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sz="1600" cap="none" dirty="0" smtClean="0"/>
              <a:t>Low Calorie Drinks</a:t>
            </a:r>
            <a:endParaRPr lang="en-US" sz="1600" cap="none" dirty="0"/>
          </a:p>
        </p:txBody>
      </p:sp>
      <p:pic>
        <p:nvPicPr>
          <p:cNvPr id="21" name="Content Placeholder 6"/>
          <p:cNvPicPr>
            <a:picLocks noChangeAspect="1"/>
          </p:cNvPicPr>
          <p:nvPr/>
        </p:nvPicPr>
        <p:blipFill rotWithShape="1">
          <a:blip r:embed="rId4">
            <a:extLst>
              <a:ext uri="{28A0092B-C50C-407E-A947-70E740481C1C}">
                <a14:useLocalDpi xmlns:a14="http://schemas.microsoft.com/office/drawing/2010/main" val="0"/>
              </a:ext>
            </a:extLst>
          </a:blip>
          <a:srcRect b="24977"/>
          <a:stretch/>
        </p:blipFill>
        <p:spPr>
          <a:xfrm>
            <a:off x="6143202" y="2198602"/>
            <a:ext cx="2724472" cy="2725322"/>
          </a:xfrm>
          <a:prstGeom prst="rect">
            <a:avLst/>
          </a:prstGeom>
        </p:spPr>
      </p:pic>
      <p:sp>
        <p:nvSpPr>
          <p:cNvPr id="24" name="Text Placeholder 2"/>
          <p:cNvSpPr txBox="1">
            <a:spLocks/>
          </p:cNvSpPr>
          <p:nvPr/>
        </p:nvSpPr>
        <p:spPr>
          <a:xfrm>
            <a:off x="8977580" y="4773940"/>
            <a:ext cx="2483840" cy="736282"/>
          </a:xfrm>
          <a:prstGeom prst="rect">
            <a:avLst/>
          </a:prstGeom>
        </p:spPr>
        <p:txBody>
          <a:bodyPr vert="horz" lIns="91440" tIns="45720" rIns="91440" bIns="45720" rtlCol="0" anchor="ctr">
            <a:normAutofit/>
          </a:bodyPr>
          <a:lstStyle>
            <a:lvl1pPr marL="0" indent="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None/>
              <a:defRPr sz="2000" b="0" kern="1200" cap="all" baseline="0">
                <a:solidFill>
                  <a:schemeClr val="tx2"/>
                </a:solidFill>
                <a:latin typeface="Open Sans" charset="0"/>
                <a:ea typeface="+mn-ea"/>
                <a:cs typeface="+mn-cs"/>
              </a:defRPr>
            </a:lvl1pPr>
            <a:lvl2pPr marL="457200" indent="0" algn="l" defTabSz="914400" rtl="0" eaLnBrk="1" latinLnBrk="0" hangingPunct="1">
              <a:lnSpc>
                <a:spcPct val="90000"/>
              </a:lnSpc>
              <a:spcBef>
                <a:spcPts val="200"/>
              </a:spcBef>
              <a:spcAft>
                <a:spcPts val="400"/>
              </a:spcAft>
              <a:buClr>
                <a:schemeClr val="accent1"/>
              </a:buClr>
              <a:buFont typeface="Calibri" pitchFamily="34" charset="0"/>
              <a:buNone/>
              <a:defRPr sz="2000" b="1" kern="1200">
                <a:solidFill>
                  <a:schemeClr val="tx1">
                    <a:lumMod val="75000"/>
                    <a:lumOff val="25000"/>
                  </a:schemeClr>
                </a:solidFill>
                <a:latin typeface="Open Sans" charset="0"/>
                <a:ea typeface="+mn-ea"/>
                <a:cs typeface="+mn-cs"/>
              </a:defRPr>
            </a:lvl2pPr>
            <a:lvl3pPr marL="914400" indent="0" algn="l" defTabSz="914400" rtl="0" eaLnBrk="1" latinLnBrk="0" hangingPunct="1">
              <a:lnSpc>
                <a:spcPct val="90000"/>
              </a:lnSpc>
              <a:spcBef>
                <a:spcPts val="200"/>
              </a:spcBef>
              <a:spcAft>
                <a:spcPts val="400"/>
              </a:spcAft>
              <a:buClr>
                <a:schemeClr val="accent1"/>
              </a:buClr>
              <a:buFont typeface="Calibri" pitchFamily="34" charset="0"/>
              <a:buNone/>
              <a:defRPr sz="1800" b="1" kern="1200">
                <a:solidFill>
                  <a:schemeClr val="tx1">
                    <a:lumMod val="75000"/>
                    <a:lumOff val="25000"/>
                  </a:schemeClr>
                </a:solidFill>
                <a:latin typeface="Open Sans" charset="0"/>
                <a:ea typeface="+mn-ea"/>
                <a:cs typeface="+mn-cs"/>
              </a:defRPr>
            </a:lvl3pPr>
            <a:lvl4pPr marL="1371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Open Sans" charset="0"/>
                <a:ea typeface="+mn-ea"/>
                <a:cs typeface="+mn-cs"/>
              </a:defRPr>
            </a:lvl4pPr>
            <a:lvl5pPr marL="18288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Open Sans" charset="0"/>
                <a:ea typeface="+mn-ea"/>
                <a:cs typeface="+mn-cs"/>
              </a:defRPr>
            </a:lvl5pPr>
            <a:lvl6pPr marL="22860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6pPr>
            <a:lvl7pPr marL="27432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7pPr>
            <a:lvl8pPr marL="32004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8pPr>
            <a:lvl9pPr marL="3657600" indent="0" algn="l" defTabSz="914400" rtl="0" eaLnBrk="1" latinLnBrk="0" hangingPunct="1">
              <a:lnSpc>
                <a:spcPct val="90000"/>
              </a:lnSpc>
              <a:spcBef>
                <a:spcPts val="200"/>
              </a:spcBef>
              <a:spcAft>
                <a:spcPts val="400"/>
              </a:spcAft>
              <a:buClr>
                <a:schemeClr val="accent1"/>
              </a:buClr>
              <a:buFont typeface="Calibri" pitchFamily="34" charset="0"/>
              <a:buNone/>
              <a:defRPr sz="1600" b="1" kern="1200">
                <a:solidFill>
                  <a:schemeClr val="tx1">
                    <a:lumMod val="75000"/>
                    <a:lumOff val="25000"/>
                  </a:schemeClr>
                </a:solidFill>
                <a:latin typeface="+mn-lt"/>
                <a:ea typeface="+mn-ea"/>
                <a:cs typeface="+mn-cs"/>
              </a:defRPr>
            </a:lvl9pPr>
          </a:lstStyle>
          <a:p>
            <a:r>
              <a:rPr lang="en-US" sz="1600" cap="none" dirty="0" smtClean="0"/>
              <a:t>Options by Fruit Flavor</a:t>
            </a:r>
            <a:endParaRPr lang="en-US" sz="1600" cap="none" dirty="0"/>
          </a:p>
        </p:txBody>
      </p:sp>
      <p:pic>
        <p:nvPicPr>
          <p:cNvPr id="25" name="Picture 2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8979248" y="2198602"/>
            <a:ext cx="2722571" cy="2722571"/>
          </a:xfrm>
          <a:prstGeom prst="rect">
            <a:avLst/>
          </a:prstGeom>
        </p:spPr>
      </p:pic>
    </p:spTree>
    <p:extLst>
      <p:ext uri="{BB962C8B-B14F-4D97-AF65-F5344CB8AC3E}">
        <p14:creationId xmlns:p14="http://schemas.microsoft.com/office/powerpoint/2010/main" val="407114795"/>
      </p:ext>
    </p:extLst>
  </p:cSld>
  <p:clrMapOvr>
    <a:masterClrMapping/>
  </p:clrMapOvr>
</p:sld>
</file>

<file path=ppt/theme/theme1.xml><?xml version="1.0" encoding="utf-8"?>
<a:theme xmlns:a="http://schemas.openxmlformats.org/drawingml/2006/main" name="Retrospect">
  <a:themeElements>
    <a:clrScheme name="Red Orange">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CC9900"/>
      </a:hlink>
      <a:folHlink>
        <a:srgbClr val="666699"/>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02006FA4-1611-4B07-AF7F-85CF6D20EB3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3957</TotalTime>
  <Words>2711</Words>
  <Application>Microsoft Macintosh PowerPoint</Application>
  <PresentationFormat>Widescreen</PresentationFormat>
  <Paragraphs>316</Paragraphs>
  <Slides>32</Slides>
  <Notes>12</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32</vt:i4>
      </vt:variant>
    </vt:vector>
  </HeadingPairs>
  <TitlesOfParts>
    <vt:vector size="37" baseType="lpstr">
      <vt:lpstr>Calibri</vt:lpstr>
      <vt:lpstr>Open Sans</vt:lpstr>
      <vt:lpstr>Open Sans Light</vt:lpstr>
      <vt:lpstr>Arial</vt:lpstr>
      <vt:lpstr>Retrospect</vt:lpstr>
      <vt:lpstr>Coke Freestyle Assignment #1: Ethnography</vt:lpstr>
      <vt:lpstr>Product Research</vt:lpstr>
      <vt:lpstr>Product Description</vt:lpstr>
      <vt:lpstr>Product Description - Controls</vt:lpstr>
      <vt:lpstr>Product Description - Controls</vt:lpstr>
      <vt:lpstr>Product Description</vt:lpstr>
      <vt:lpstr>Product Description</vt:lpstr>
      <vt:lpstr>Product Description – Task Flow</vt:lpstr>
      <vt:lpstr>Product Description – Pictures</vt:lpstr>
      <vt:lpstr>Methods</vt:lpstr>
      <vt:lpstr>Methods</vt:lpstr>
      <vt:lpstr>Methods</vt:lpstr>
      <vt:lpstr>Methods</vt:lpstr>
      <vt:lpstr>Findings: Observations</vt:lpstr>
      <vt:lpstr>Findings: Voices</vt:lpstr>
      <vt:lpstr>Findings </vt:lpstr>
      <vt:lpstr>Findings - Themes</vt:lpstr>
      <vt:lpstr>Findings: Problems </vt:lpstr>
      <vt:lpstr>Findings: Problems </vt:lpstr>
      <vt:lpstr>Findings: Problems </vt:lpstr>
      <vt:lpstr>Findings: Problems </vt:lpstr>
      <vt:lpstr>Findings: Problems </vt:lpstr>
      <vt:lpstr>Findings: Problems </vt:lpstr>
      <vt:lpstr>Findings: Problems </vt:lpstr>
      <vt:lpstr>Findings: Problems </vt:lpstr>
      <vt:lpstr>Findings: Other Problems *</vt:lpstr>
      <vt:lpstr>Findings: Other Problems *</vt:lpstr>
      <vt:lpstr>Recommended Redesign</vt:lpstr>
      <vt:lpstr>Recommended Redesign</vt:lpstr>
      <vt:lpstr>Recommended Redesign</vt:lpstr>
      <vt:lpstr>Recommended Redesign</vt:lpstr>
      <vt:lpstr>Recommended Redesign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Coke FreeStyle Assignment #1: Ethnography</dc:title>
  <dc:creator>Whitaker, Louise R</dc:creator>
  <cp:lastModifiedBy>Whitaker, Louise R</cp:lastModifiedBy>
  <cp:revision>62</cp:revision>
  <dcterms:created xsi:type="dcterms:W3CDTF">2016-01-27T17:50:14Z</dcterms:created>
  <dcterms:modified xsi:type="dcterms:W3CDTF">2017-02-04T22:35:22Z</dcterms:modified>
</cp:coreProperties>
</file>